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89" r:id="rId3"/>
    <p:sldId id="265" r:id="rId4"/>
    <p:sldId id="266" r:id="rId5"/>
    <p:sldId id="267" r:id="rId6"/>
    <p:sldId id="268" r:id="rId7"/>
    <p:sldId id="269" r:id="rId8"/>
    <p:sldId id="277" r:id="rId9"/>
    <p:sldId id="276" r:id="rId10"/>
    <p:sldId id="278" r:id="rId11"/>
    <p:sldId id="285" r:id="rId12"/>
    <p:sldId id="270" r:id="rId13"/>
    <p:sldId id="284" r:id="rId14"/>
    <p:sldId id="272" r:id="rId15"/>
    <p:sldId id="274" r:id="rId16"/>
    <p:sldId id="286" r:id="rId17"/>
    <p:sldId id="275" r:id="rId18"/>
    <p:sldId id="262" r:id="rId19"/>
  </p:sldIdLst>
  <p:sldSz cx="12192000" cy="6858000"/>
  <p:notesSz cx="6858000" cy="9144000"/>
  <p:defaultTextStyle>
    <a:defPPr>
      <a:defRPr lang="en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34"/>
    <p:restoredTop sz="94726"/>
  </p:normalViewPr>
  <p:slideViewPr>
    <p:cSldViewPr snapToGrid="0">
      <p:cViewPr varScale="1">
        <p:scale>
          <a:sx n="108" d="100"/>
          <a:sy n="108" d="100"/>
        </p:scale>
        <p:origin x="224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82532C-FB99-0747-AF53-3675128D054F}" type="datetimeFigureOut">
              <a:rPr lang="en-LV" smtClean="0"/>
              <a:t>29/09/2024</a:t>
            </a:fld>
            <a:endParaRPr lang="en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BBD366-58CB-384F-BB3F-C5E127CE95FE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3522984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BBD366-58CB-384F-BB3F-C5E127CE95FE}" type="slidenum">
              <a:rPr lang="en-LV" smtClean="0"/>
              <a:t>11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143501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AF6CC-9D55-FD8F-4E26-6F363AB098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DD4D08-85C5-C150-9D17-8DC2B64753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FB3ED7-7E3F-8722-C3AB-7FC095F4D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DA23-E5CE-A545-A414-84FB6BEFEAC9}" type="datetimeFigureOut">
              <a:rPr lang="en-LV" smtClean="0"/>
              <a:t>29/09/2024</a:t>
            </a:fld>
            <a:endParaRPr lang="en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9889F8-7832-73BB-8F2F-9A4A2E9DE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1237D-4B82-86AC-5207-BE3E4129C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967B-4E71-AB4C-B6E4-92F5EE9A3474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468010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CEC97-FFB1-B960-9C30-71D3AA515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EEA2FC-743F-CD7A-B776-121D155170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36C013-4E8C-10A8-2259-7727705CD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DA23-E5CE-A545-A414-84FB6BEFEAC9}" type="datetimeFigureOut">
              <a:rPr lang="en-LV" smtClean="0"/>
              <a:t>29/09/2024</a:t>
            </a:fld>
            <a:endParaRPr lang="en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816BA7-F147-71C4-1669-3F5353E2C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FEC067-1622-EB26-C206-BFB139326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967B-4E71-AB4C-B6E4-92F5EE9A3474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967375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1E1BDA-8F59-5C09-AAD3-14E63962E9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AECEB4-6D60-C2A6-DAEB-4FC08ADD65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14D9F-C05A-10E7-8C62-89626AC5A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DA23-E5CE-A545-A414-84FB6BEFEAC9}" type="datetimeFigureOut">
              <a:rPr lang="en-LV" smtClean="0"/>
              <a:t>29/09/2024</a:t>
            </a:fld>
            <a:endParaRPr lang="en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817C6D-8D1E-16F3-15CA-60F9E325D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03F512-0900-2D2D-2737-28C1AF228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967B-4E71-AB4C-B6E4-92F5EE9A3474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794847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45516-4D37-00C8-F88E-37772E4D6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99C44-4052-D2E9-3447-C2F0D9E813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322D08-40F6-A1FE-CD7B-AA7F6C09C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DA23-E5CE-A545-A414-84FB6BEFEAC9}" type="datetimeFigureOut">
              <a:rPr lang="en-LV" smtClean="0"/>
              <a:t>29/09/2024</a:t>
            </a:fld>
            <a:endParaRPr lang="en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EA9945-65FC-B1A1-A8BE-C37BE7ACA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E9998-832B-A473-1819-857A02CAE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967B-4E71-AB4C-B6E4-92F5EE9A3474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992556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FAB7C-14B8-F1FC-016D-E5FA88C87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C53353-9563-6BC7-871F-7D20FD741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3CA101-0E7B-310A-B67F-20D825F1E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DA23-E5CE-A545-A414-84FB6BEFEAC9}" type="datetimeFigureOut">
              <a:rPr lang="en-LV" smtClean="0"/>
              <a:t>29/09/2024</a:t>
            </a:fld>
            <a:endParaRPr lang="en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D3FD57-8103-85C1-9BA8-8FF8CE4F1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3315D-938D-853E-8ACF-A550CFDC6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967B-4E71-AB4C-B6E4-92F5EE9A3474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245842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C0F20-D89D-125A-AF20-BA82B0D51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0DF89-8C34-5C29-BB75-49D5223AAD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999CD1-ECCA-F977-C814-51D8DEB672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9ED151-88D1-2992-F562-E096B1295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DA23-E5CE-A545-A414-84FB6BEFEAC9}" type="datetimeFigureOut">
              <a:rPr lang="en-LV" smtClean="0"/>
              <a:t>29/09/2024</a:t>
            </a:fld>
            <a:endParaRPr lang="en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0B684F-604B-CA5E-44F2-54781AC02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8D4BF2-97B5-E101-9EBC-1D1290899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967B-4E71-AB4C-B6E4-92F5EE9A3474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3034510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C8B9D-4687-1A43-9762-694293CA8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E3CCC3-EBCF-7A3B-066A-DD4CAEC321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D4136A-7665-63C0-7DF2-C7FFACE1AB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79A290-A8FC-D919-C38B-087A815A52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0315F1-AABB-0748-506F-C3C4CEE851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98CB5D-FD07-B3C9-F414-65FA97FA4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DA23-E5CE-A545-A414-84FB6BEFEAC9}" type="datetimeFigureOut">
              <a:rPr lang="en-LV" smtClean="0"/>
              <a:t>29/09/2024</a:t>
            </a:fld>
            <a:endParaRPr lang="en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7C4A4F-D350-5551-D1BC-3512BC09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6D655C-1B7A-33E2-1A39-6F76C165D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967B-4E71-AB4C-B6E4-92F5EE9A3474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336456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F5E15-E922-89AC-E9C5-199D23BBA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80F281-7AFE-5282-FFF5-4E6F3246F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DA23-E5CE-A545-A414-84FB6BEFEAC9}" type="datetimeFigureOut">
              <a:rPr lang="en-LV" smtClean="0"/>
              <a:t>29/09/2024</a:t>
            </a:fld>
            <a:endParaRPr lang="en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E0C405-6193-2541-1A6F-0BFDB13B6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2D39CC-A70C-ABC8-4E28-4F5DF6DA7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967B-4E71-AB4C-B6E4-92F5EE9A3474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513324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7D1993-FF46-6A0C-85CD-290A0D704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DA23-E5CE-A545-A414-84FB6BEFEAC9}" type="datetimeFigureOut">
              <a:rPr lang="en-LV" smtClean="0"/>
              <a:t>29/09/2024</a:t>
            </a:fld>
            <a:endParaRPr lang="en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59397E-3D8F-38F1-D897-CF49A00AA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B035FB-F2EA-ADBC-2FBA-80B62308E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967B-4E71-AB4C-B6E4-92F5EE9A3474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3368973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249AE-7925-58B8-8B53-389F4DDBD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256E51-CBF3-86A6-7BEC-FD3B7F345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CDD46C-9098-3E77-1FFF-A203265F7E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A7DBD1-77F2-423E-5C68-794D4259C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DA23-E5CE-A545-A414-84FB6BEFEAC9}" type="datetimeFigureOut">
              <a:rPr lang="en-LV" smtClean="0"/>
              <a:t>29/09/2024</a:t>
            </a:fld>
            <a:endParaRPr lang="en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A99E11-127B-7650-C4B4-94F0FECF6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0E4CB6-C4C5-04DB-B1C9-D24007BE8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967B-4E71-AB4C-B6E4-92F5EE9A3474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3580698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41F4D-E74F-0BA1-A605-ED74A0AC1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016D74-BD2E-5278-7886-C8A73412AE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DF7FB4-CD69-DE37-0A9A-01703491B2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E67BB-1F46-1F80-B512-E53A46264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DA23-E5CE-A545-A414-84FB6BEFEAC9}" type="datetimeFigureOut">
              <a:rPr lang="en-LV" smtClean="0"/>
              <a:t>29/09/2024</a:t>
            </a:fld>
            <a:endParaRPr lang="en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F7C31B-6142-616A-2381-3E4D6AD6B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FD8B89-0EAA-2C3E-EF56-AEB74F32D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967B-4E71-AB4C-B6E4-92F5EE9A3474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4234043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607C9F-0FA1-DD70-6515-DAB70C619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2F2994-7260-1C01-36F0-D26CF0C5B5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78F65F-FF20-EAB8-B377-75CD46F720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ADA23-E5CE-A545-A414-84FB6BEFEAC9}" type="datetimeFigureOut">
              <a:rPr lang="en-LV" smtClean="0"/>
              <a:t>29/09/2024</a:t>
            </a:fld>
            <a:endParaRPr lang="en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3388B-7287-66AB-E996-C503C3DB8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92EC85-EA72-F57B-8D5F-36738C380F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F967B-4E71-AB4C-B6E4-92F5EE9A3474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209927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1002199994" TargetMode="External"/><Relationship Id="rId2" Type="http://schemas.openxmlformats.org/officeDocument/2006/relationships/hyperlink" Target="https://poetry.dlc.lv/en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.me/+mMR8dC-l9zc3NWM0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etrybyheart.org.uk/poems" TargetMode="External"/><Relationship Id="rId2" Type="http://schemas.openxmlformats.org/officeDocument/2006/relationships/hyperlink" Target="https://www.poetryoutloud.org/search/?type=poe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AA474011-A49D-4C7A-BF41-0ACD0A2693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6D72081E-AD41-4FBB-B02B-698A68DBCA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421890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C0715CB-3B47-E7C5-2768-8E6085BD40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1560" y="4444332"/>
            <a:ext cx="9265632" cy="16459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/>
            <a:r>
              <a:rPr lang="en-US" sz="3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By Diana Bolgare</a:t>
            </a:r>
            <a:br>
              <a:rPr lang="en-US" sz="3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Freelance Riga, Latvia </a:t>
            </a:r>
            <a:br>
              <a:rPr lang="en-US" sz="3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2024</a:t>
            </a:r>
            <a:endParaRPr lang="en-US" sz="3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 descr="A white sign with black text&#10;&#10;Description automatically generated">
            <a:extLst>
              <a:ext uri="{FF2B5EF4-FFF2-40B4-BE49-F238E27FC236}">
                <a16:creationId xmlns:a16="http://schemas.microsoft.com/office/drawing/2014/main" id="{43DC9D75-B1C5-5227-7D40-83BCD2302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208" y="374904"/>
            <a:ext cx="7889975" cy="3609664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716248AD-805F-41BF-9B57-FC53E5B32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91151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F82758F-B2B3-4F0A-BB90-4BFFEDD16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525441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F331CE-DFC7-A827-A9F3-8AE6B98006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49240" y="4440602"/>
            <a:ext cx="6007608" cy="16459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endParaRPr lang="en-US" sz="180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80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80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80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80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80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80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80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80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80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80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937236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C81A4-8B3F-8206-398B-CCCC9ADFF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LV" dirty="0"/>
              <a:t>Rules: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F3966-C4A0-1F7E-B05D-F0BACB9D0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141413"/>
                </a:solidFill>
                <a:effectLst/>
                <a:latin typeface="Helvetica" pitchFamily="2" charset="0"/>
              </a:rPr>
              <a:t>Memorization: Students must recite their poems from memory.</a:t>
            </a:r>
          </a:p>
          <a:p>
            <a:r>
              <a:rPr lang="en-GB" dirty="0">
                <a:solidFill>
                  <a:srgbClr val="141413"/>
                </a:solidFill>
                <a:effectLst/>
                <a:latin typeface="Helvetica" pitchFamily="2" charset="0"/>
              </a:rPr>
              <a:t>Props: Students may not use props or wear costumes during their recitations.</a:t>
            </a:r>
          </a:p>
          <a:p>
            <a:endParaRPr lang="en-LV" dirty="0"/>
          </a:p>
        </p:txBody>
      </p:sp>
    </p:spTree>
    <p:extLst>
      <p:ext uri="{BB962C8B-B14F-4D97-AF65-F5344CB8AC3E}">
        <p14:creationId xmlns:p14="http://schemas.microsoft.com/office/powerpoint/2010/main" val="1190804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7BE8D-7B8B-F8FF-5045-F5EA3E537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LV" dirty="0"/>
              <a:t>R</a:t>
            </a:r>
            <a:r>
              <a:rPr lang="en-GB" dirty="0"/>
              <a:t>u</a:t>
            </a:r>
            <a:r>
              <a:rPr lang="en-LV" dirty="0"/>
              <a:t>les for recording a poem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12EA0-C71B-0287-3CF5-B731B4BABF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effectLst/>
              <a:latin typeface="Helvetica Neue" panose="02000503000000020004" pitchFamily="2" charset="0"/>
            </a:endParaRPr>
          </a:p>
          <a:p>
            <a:r>
              <a:rPr lang="en-GB" dirty="0">
                <a:effectLst/>
                <a:latin typeface="Helvetica Neue" panose="02000503000000020004" pitchFamily="2" charset="0"/>
              </a:rPr>
              <a:t>Vertical Instagram format.</a:t>
            </a:r>
          </a:p>
          <a:p>
            <a:r>
              <a:rPr lang="en-GB" dirty="0">
                <a:effectLst/>
                <a:latin typeface="Helvetica Neue" panose="02000503000000020004" pitchFamily="2" charset="0"/>
              </a:rPr>
              <a:t>Filming on a phone.</a:t>
            </a:r>
          </a:p>
          <a:p>
            <a:r>
              <a:rPr lang="en-GB" dirty="0">
                <a:effectLst/>
                <a:latin typeface="Helvetica Neue" panose="02000503000000020004" pitchFamily="2" charset="0"/>
              </a:rPr>
              <a:t>The background should be either aesthetic or plain.</a:t>
            </a:r>
          </a:p>
          <a:p>
            <a:r>
              <a:rPr lang="en-GB" dirty="0">
                <a:effectLst/>
                <a:latin typeface="Helvetica Neue" panose="02000503000000020004" pitchFamily="2" charset="0"/>
              </a:rPr>
              <a:t>Learn the lines by heart - Don’t read. </a:t>
            </a:r>
          </a:p>
          <a:p>
            <a:r>
              <a:rPr lang="en-GB" dirty="0">
                <a:effectLst/>
                <a:latin typeface="Helvetica Neue" panose="02000503000000020004" pitchFamily="2" charset="0"/>
              </a:rPr>
              <a:t>The shot should be framed from the waist up or shoulders up.</a:t>
            </a:r>
          </a:p>
          <a:p>
            <a:r>
              <a:rPr lang="en-GB" dirty="0">
                <a:effectLst/>
                <a:latin typeface="Helvetica Neue" panose="02000503000000020004" pitchFamily="2" charset="0"/>
              </a:rPr>
              <a:t>Clothing should be in calm </a:t>
            </a:r>
            <a:r>
              <a:rPr lang="en-GB" dirty="0" err="1">
                <a:effectLst/>
                <a:latin typeface="Helvetica Neue" panose="02000503000000020004" pitchFamily="2" charset="0"/>
              </a:rPr>
              <a:t>colors</a:t>
            </a:r>
            <a:r>
              <a:rPr lang="en-GB" dirty="0">
                <a:effectLst/>
                <a:latin typeface="Helvetica Neue" panose="02000503000000020004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4689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34F2B-A6A9-FE66-B9B8-22C441519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076" y="396656"/>
            <a:ext cx="10515600" cy="1325563"/>
          </a:xfrm>
        </p:spPr>
        <p:txBody>
          <a:bodyPr/>
          <a:lstStyle/>
          <a:p>
            <a:r>
              <a:rPr lang="en-US" kern="100" dirty="0">
                <a:solidFill>
                  <a:srgbClr val="000000"/>
                </a:solidFill>
                <a:latin typeface="Calibri" panose="020F0502020204030204" pitchFamily="34" charset="0"/>
              </a:rPr>
              <a:t>Creative Writing </a:t>
            </a:r>
            <a:endParaRPr lang="en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0C6DC-975A-C902-2640-49666E374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marR="3556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en-LV" sz="18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dirty="0">
                <a:solidFill>
                  <a:srgbClr val="04534B"/>
                </a:solidFill>
                <a:latin typeface="Helvetica" pitchFamily="2" charset="0"/>
              </a:rPr>
              <a:t>6. Include creative writing exercises</a:t>
            </a:r>
          </a:p>
          <a:p>
            <a:pPr marL="0" indent="0">
              <a:buNone/>
            </a:pPr>
            <a:endParaRPr lang="en-GB" dirty="0">
              <a:solidFill>
                <a:srgbClr val="04534B"/>
              </a:solidFill>
              <a:latin typeface="Helvetica" pitchFamily="2" charset="0"/>
            </a:endParaRPr>
          </a:p>
          <a:p>
            <a:pPr marL="0" indent="0">
              <a:buNone/>
            </a:pPr>
            <a:endParaRPr lang="en-GB" sz="4800" b="0" i="0" u="none" strike="noStrike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86092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ECAB1E8-8195-4748-BE71-FF806D868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!!text rectangle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CC02DE-D375-B4D7-9638-7F28E4C86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>
            <a:normAutofit/>
          </a:bodyPr>
          <a:lstStyle/>
          <a:p>
            <a:r>
              <a:rPr lang="en-US" sz="2800" kern="100">
                <a:latin typeface="Calibri" panose="020F0502020204030204" pitchFamily="34" charset="0"/>
              </a:rPr>
              <a:t>Creative Writing </a:t>
            </a:r>
            <a:endParaRPr lang="en-LV" sz="2800"/>
          </a:p>
        </p:txBody>
      </p:sp>
      <p:sp>
        <p:nvSpPr>
          <p:cNvPr id="17" name="!!accent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043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121408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2D46F-5BE6-E1EC-589D-23A003341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7" y="2359152"/>
            <a:ext cx="3410712" cy="34250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>
                <a:solidFill>
                  <a:srgbClr val="04534B"/>
                </a:solidFill>
              </a:rPr>
              <a:t>Poetry Frames</a:t>
            </a:r>
          </a:p>
          <a:p>
            <a:endParaRPr lang="en-GB" sz="1700" dirty="0"/>
          </a:p>
          <a:p>
            <a:endParaRPr lang="en-LV" sz="17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1155C1-52C4-834F-A186-E5DD8D70EF70}"/>
              </a:ext>
            </a:extLst>
          </p:cNvPr>
          <p:cNvSpPr txBox="1"/>
          <p:nvPr/>
        </p:nvSpPr>
        <p:spPr>
          <a:xfrm>
            <a:off x="5486400" y="1170432"/>
            <a:ext cx="332126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N + v + adverb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Preposition + pronoun. Pronoun.?! </a:t>
            </a: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endParaRPr lang="en-GB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E800B4-ECE0-F555-7B21-78586DCA79B3}"/>
              </a:ext>
            </a:extLst>
          </p:cNvPr>
          <p:cNvSpPr txBox="1"/>
          <p:nvPr/>
        </p:nvSpPr>
        <p:spPr>
          <a:xfrm>
            <a:off x="5665076" y="3794234"/>
            <a:ext cx="18788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Wizards are here. 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Among us. You?</a:t>
            </a: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endParaRPr lang="en-LV" dirty="0"/>
          </a:p>
        </p:txBody>
      </p:sp>
    </p:spTree>
    <p:extLst>
      <p:ext uri="{BB962C8B-B14F-4D97-AF65-F5344CB8AC3E}">
        <p14:creationId xmlns:p14="http://schemas.microsoft.com/office/powerpoint/2010/main" val="3332719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ECAB1E8-8195-4748-BE71-FF806D868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!!text rectangle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CC02DE-D375-B4D7-9638-7F28E4C86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>
            <a:normAutofit/>
          </a:bodyPr>
          <a:lstStyle/>
          <a:p>
            <a:r>
              <a:rPr lang="en-US" sz="2800" kern="100">
                <a:latin typeface="Calibri" panose="020F0502020204030204" pitchFamily="34" charset="0"/>
              </a:rPr>
              <a:t>Creative Writing </a:t>
            </a:r>
            <a:endParaRPr lang="en-LV" sz="2800"/>
          </a:p>
        </p:txBody>
      </p:sp>
      <p:sp>
        <p:nvSpPr>
          <p:cNvPr id="17" name="!!accent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043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121408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2D46F-5BE6-E1EC-589D-23A003341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7" y="2359152"/>
            <a:ext cx="3410712" cy="3425043"/>
          </a:xfrm>
        </p:spPr>
        <p:txBody>
          <a:bodyPr>
            <a:normAutofit/>
          </a:bodyPr>
          <a:lstStyle/>
          <a:p>
            <a:r>
              <a:rPr lang="en-GB" sz="1700" dirty="0"/>
              <a:t>an “I am” poem</a:t>
            </a:r>
          </a:p>
          <a:p>
            <a:endParaRPr lang="en-GB" sz="1700" dirty="0"/>
          </a:p>
          <a:p>
            <a:endParaRPr lang="en-LV" sz="1700" dirty="0"/>
          </a:p>
        </p:txBody>
      </p:sp>
      <p:pic>
        <p:nvPicPr>
          <p:cNvPr id="5" name="Picture 4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336FCE93-1D55-C519-C9B2-05B17C8ED69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18" b="1955"/>
          <a:stretch/>
        </p:blipFill>
        <p:spPr>
          <a:xfrm>
            <a:off x="5124450" y="634382"/>
            <a:ext cx="6657213" cy="549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408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ECAB1E8-8195-4748-BE71-FF806D868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!!text rectangle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CC02DE-D375-B4D7-9638-7F28E4C86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>
            <a:normAutofit/>
          </a:bodyPr>
          <a:lstStyle/>
          <a:p>
            <a:r>
              <a:rPr lang="en-US" sz="2800" kern="100">
                <a:latin typeface="Calibri" panose="020F0502020204030204" pitchFamily="34" charset="0"/>
              </a:rPr>
              <a:t>Creative Writing </a:t>
            </a:r>
            <a:endParaRPr lang="en-LV" sz="2800"/>
          </a:p>
        </p:txBody>
      </p:sp>
      <p:sp>
        <p:nvSpPr>
          <p:cNvPr id="17" name="!!accent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043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121408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2D46F-5BE6-E1EC-589D-23A003341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7" y="2359152"/>
            <a:ext cx="3410712" cy="3425043"/>
          </a:xfrm>
        </p:spPr>
        <p:txBody>
          <a:bodyPr>
            <a:norm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Diamond Poems </a:t>
            </a:r>
            <a:endParaRPr lang="en-GB" sz="1800" b="0" i="0" u="none" strike="noStrike" dirty="0">
              <a:solidFill>
                <a:srgbClr val="000000"/>
              </a:solidFill>
              <a:effectLst/>
            </a:endParaRPr>
          </a:p>
          <a:p>
            <a:endParaRPr lang="en-GB" sz="1700" dirty="0"/>
          </a:p>
          <a:p>
            <a:endParaRPr lang="en-LV" sz="17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1155C1-52C4-834F-A186-E5DD8D70EF70}"/>
              </a:ext>
            </a:extLst>
          </p:cNvPr>
          <p:cNvSpPr txBox="1"/>
          <p:nvPr/>
        </p:nvSpPr>
        <p:spPr>
          <a:xfrm>
            <a:off x="5486400" y="1170432"/>
            <a:ext cx="332126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Noun</a:t>
            </a:r>
            <a:endParaRPr lang="en-GB" b="0" i="0" u="none" strike="noStrike" dirty="0">
              <a:solidFill>
                <a:srgbClr val="000000"/>
              </a:solidFill>
              <a:effectLst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Adj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Adj</a:t>
            </a:r>
            <a:endParaRPr lang="en-GB" b="0" i="0" u="none" strike="noStrike" dirty="0">
              <a:solidFill>
                <a:srgbClr val="000000"/>
              </a:solidFill>
              <a:effectLst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Gerund Gerund Gerund</a:t>
            </a:r>
            <a:endParaRPr lang="en-GB" b="0" i="0" u="none" strike="noStrike" dirty="0">
              <a:solidFill>
                <a:srgbClr val="000000"/>
              </a:solidFill>
              <a:effectLst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Phrase</a:t>
            </a:r>
            <a:endParaRPr lang="en-GB" b="0" i="0" u="none" strike="noStrike" dirty="0">
              <a:solidFill>
                <a:srgbClr val="000000"/>
              </a:solidFill>
              <a:effectLst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Synonym</a:t>
            </a:r>
            <a:endParaRPr lang="en-GB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E800B4-ECE0-F555-7B21-78586DCA79B3}"/>
              </a:ext>
            </a:extLst>
          </p:cNvPr>
          <p:cNvSpPr txBox="1"/>
          <p:nvPr/>
        </p:nvSpPr>
        <p:spPr>
          <a:xfrm>
            <a:off x="5665076" y="3794234"/>
            <a:ext cx="306590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GB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Grammar</a:t>
            </a:r>
            <a:endParaRPr lang="en-GB" b="0" i="1" u="none" strike="noStrike" dirty="0">
              <a:solidFill>
                <a:srgbClr val="000000"/>
              </a:solidFill>
              <a:effectLst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GB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Hard tough</a:t>
            </a:r>
            <a:endParaRPr lang="en-GB" b="0" i="1" u="none" strike="noStrike" dirty="0">
              <a:solidFill>
                <a:srgbClr val="000000"/>
              </a:solidFill>
              <a:effectLst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GB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Thinking, Writing, Confusing</a:t>
            </a:r>
            <a:endParaRPr lang="en-GB" b="0" i="1" u="none" strike="noStrike" dirty="0">
              <a:solidFill>
                <a:srgbClr val="000000"/>
              </a:solidFill>
              <a:effectLst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GB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Needed for IELTS test.</a:t>
            </a:r>
            <a:endParaRPr lang="en-GB" b="0" i="1" u="none" strike="noStrike" dirty="0">
              <a:solidFill>
                <a:srgbClr val="000000"/>
              </a:solidFill>
              <a:effectLst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GB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Hell</a:t>
            </a: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David F.</a:t>
            </a:r>
            <a:endParaRPr lang="en-LV" dirty="0"/>
          </a:p>
        </p:txBody>
      </p:sp>
    </p:spTree>
    <p:extLst>
      <p:ext uri="{BB962C8B-B14F-4D97-AF65-F5344CB8AC3E}">
        <p14:creationId xmlns:p14="http://schemas.microsoft.com/office/powerpoint/2010/main" val="1611999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CC02DE-D375-B4D7-9638-7F28E4C86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2800" kern="100" dirty="0">
                <a:latin typeface="Calibri" panose="020F0502020204030204" pitchFamily="34" charset="0"/>
              </a:rPr>
              <a:t>Creative Writing </a:t>
            </a:r>
            <a:endParaRPr lang="en-LV" sz="2800" dirty="0"/>
          </a:p>
        </p:txBody>
      </p:sp>
      <p:sp>
        <p:nvSpPr>
          <p:cNvPr id="24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2D46F-5BE6-E1EC-589D-23A003341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1600" b="0" i="0" u="none" strike="noStrike" dirty="0">
                <a:effectLst/>
                <a:latin typeface="Arial" panose="020B0604020202020204" pitchFamily="34" charset="0"/>
              </a:rPr>
              <a:t>Blackout Poetry </a:t>
            </a:r>
            <a:endParaRPr lang="en-GB" sz="1600" b="1" i="0" u="none" strike="noStrike" dirty="0">
              <a:effectLst/>
              <a:latin typeface="Arial" panose="020B0604020202020204" pitchFamily="34" charset="0"/>
            </a:endParaRPr>
          </a:p>
          <a:p>
            <a:endParaRPr lang="en-GB" sz="2200" dirty="0"/>
          </a:p>
          <a:p>
            <a:endParaRPr lang="en-LV" sz="2200" dirty="0"/>
          </a:p>
        </p:txBody>
      </p:sp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94F688C9-87C9-600C-D8D3-582D9EE16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159402"/>
            <a:ext cx="6903720" cy="453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5181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ECAB1E8-8195-4748-BE71-FF806D868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!!text rectangle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CC02DE-D375-B4D7-9638-7F28E4C86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>
            <a:normAutofit/>
          </a:bodyPr>
          <a:lstStyle/>
          <a:p>
            <a:r>
              <a:rPr lang="en-US" sz="2800" kern="100">
                <a:latin typeface="Calibri" panose="020F0502020204030204" pitchFamily="34" charset="0"/>
              </a:rPr>
              <a:t>Creative Writing </a:t>
            </a:r>
            <a:endParaRPr lang="en-LV" sz="2800"/>
          </a:p>
        </p:txBody>
      </p:sp>
      <p:sp>
        <p:nvSpPr>
          <p:cNvPr id="17" name="!!accent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043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121408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2D46F-5BE6-E1EC-589D-23A003341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7" y="2359152"/>
            <a:ext cx="3410712" cy="3425043"/>
          </a:xfrm>
        </p:spPr>
        <p:txBody>
          <a:bodyPr>
            <a:norm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Name Acronym</a:t>
            </a:r>
            <a:endParaRPr lang="en-GB" sz="16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GB" sz="1700" dirty="0"/>
          </a:p>
          <a:p>
            <a:endParaRPr lang="en-LV" sz="17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E8F984-15E5-3092-8E73-A335C0CD6565}"/>
              </a:ext>
            </a:extLst>
          </p:cNvPr>
          <p:cNvSpPr txBox="1"/>
          <p:nvPr/>
        </p:nvSpPr>
        <p:spPr>
          <a:xfrm>
            <a:off x="4752966" y="1874520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1" i="0" u="none" strike="noStrike" dirty="0">
                <a:effectLst/>
                <a:latin typeface="Arial" panose="020B0604020202020204" pitchFamily="34" charset="0"/>
              </a:rPr>
              <a:t>Distinguished</a:t>
            </a:r>
          </a:p>
          <a:p>
            <a:pPr algn="ctr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1" i="0" u="none" strike="noStrike" dirty="0">
                <a:effectLst/>
                <a:latin typeface="Arial" panose="020B0604020202020204" pitchFamily="34" charset="0"/>
              </a:rPr>
              <a:t>Aspiring</a:t>
            </a:r>
          </a:p>
          <a:p>
            <a:pPr algn="ctr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1" i="0" u="none" strike="noStrike" dirty="0">
                <a:effectLst/>
                <a:latin typeface="Arial" panose="020B0604020202020204" pitchFamily="34" charset="0"/>
              </a:rPr>
              <a:t>Venturesome</a:t>
            </a:r>
          </a:p>
          <a:p>
            <a:pPr algn="ctr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1" i="0" u="none" strike="noStrike" dirty="0">
                <a:effectLst/>
                <a:latin typeface="Arial" panose="020B0604020202020204" pitchFamily="34" charset="0"/>
              </a:rPr>
              <a:t>Interesting</a:t>
            </a:r>
          </a:p>
          <a:p>
            <a:pPr algn="ctr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1" i="0" u="none" strike="noStrike" dirty="0">
                <a:effectLst/>
                <a:latin typeface="Arial" panose="020B0604020202020204" pitchFamily="34" charset="0"/>
              </a:rPr>
              <a:t>Debonair</a:t>
            </a:r>
          </a:p>
        </p:txBody>
      </p:sp>
    </p:spTree>
    <p:extLst>
      <p:ext uri="{BB962C8B-B14F-4D97-AF65-F5344CB8AC3E}">
        <p14:creationId xmlns:p14="http://schemas.microsoft.com/office/powerpoint/2010/main" val="18060398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369E23-12CE-F5F2-67AA-E41FF10E4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vert="horz" lIns="91440" tIns="45720" rIns="91440" bIns="45720" rtlCol="0" anchor="t">
            <a:normAutofit/>
          </a:bodyPr>
          <a:lstStyle/>
          <a:p>
            <a:br>
              <a:rPr lang="en-US" sz="4000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40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256ECCF-A5CA-F360-5DFA-0D65F0768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0855" y="1412489"/>
            <a:ext cx="3427283" cy="4363844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35560" lvl="0"/>
            <a:r>
              <a:rPr lang="en-US" sz="2000" dirty="0">
                <a:effectLst/>
              </a:rPr>
              <a:t>371 22300743 </a:t>
            </a:r>
          </a:p>
          <a:p>
            <a:pPr marL="0" marR="35560" lvl="0"/>
            <a:r>
              <a:rPr lang="en-US" sz="2000" dirty="0"/>
              <a:t>Diana </a:t>
            </a:r>
            <a:r>
              <a:rPr lang="en-US" sz="2000" dirty="0" err="1"/>
              <a:t>Bolgare</a:t>
            </a:r>
            <a:endParaRPr lang="en-US" sz="2000" dirty="0"/>
          </a:p>
          <a:p>
            <a:pPr marL="0" marR="35560" lvl="0"/>
            <a:r>
              <a:rPr lang="en-US" sz="2000" dirty="0"/>
              <a:t>Poetry in my Heart project </a:t>
            </a:r>
            <a:r>
              <a:rPr lang="en-US" sz="2000" dirty="0">
                <a:hlinkClick r:id="rId2"/>
              </a:rPr>
              <a:t>https://poetry.dlc.lv/en/</a:t>
            </a:r>
            <a:r>
              <a:rPr lang="en-US" sz="2000" dirty="0"/>
              <a:t> </a:t>
            </a:r>
          </a:p>
          <a:p>
            <a:pPr marL="0" marR="35560" lvl="0"/>
            <a:endParaRPr lang="en-US" sz="2000" dirty="0"/>
          </a:p>
          <a:p>
            <a:pPr marL="0" marR="35560" lvl="0"/>
            <a:r>
              <a:rPr lang="en-US" sz="2000" dirty="0"/>
              <a:t>The video filmed during the LATE conference 24.08.2024 </a:t>
            </a:r>
            <a:r>
              <a:rPr lang="en-US" sz="2000" dirty="0">
                <a:hlinkClick r:id="rId3"/>
              </a:rPr>
              <a:t>https://vimeo.com/1002199994</a:t>
            </a:r>
            <a:endParaRPr lang="en-US" sz="2000" dirty="0"/>
          </a:p>
          <a:p>
            <a:pPr marL="0" marR="35560" lvl="0"/>
            <a:endParaRPr lang="en-US" sz="2000" dirty="0"/>
          </a:p>
          <a:p>
            <a:pPr marL="0" marR="35560" lvl="0"/>
            <a:endParaRPr lang="en-US" sz="2000" dirty="0"/>
          </a:p>
          <a:p>
            <a:pPr marL="0" marR="35560" lvl="0"/>
            <a:endParaRPr lang="en-US" sz="2000" dirty="0"/>
          </a:p>
          <a:p>
            <a:pPr marL="0" marR="35560" lvl="0"/>
            <a:r>
              <a:rPr lang="en-US" sz="2000" dirty="0"/>
              <a:t>To join the Telegram group of teachers-participants </a:t>
            </a:r>
            <a:r>
              <a:rPr lang="en-US" sz="2000" dirty="0">
                <a:hlinkClick r:id="rId4"/>
              </a:rPr>
              <a:t>https://t.me/+mMR8dC-l9zc3NWM0</a:t>
            </a:r>
            <a:endParaRPr lang="en-US" sz="2000" dirty="0"/>
          </a:p>
          <a:p>
            <a:pPr marL="0" marR="35560" lvl="0"/>
            <a:endParaRPr lang="en-US" sz="2000" dirty="0"/>
          </a:p>
          <a:p>
            <a:pPr marL="0" marR="35560" lvl="0"/>
            <a:endParaRPr lang="en-US" sz="2000" dirty="0">
              <a:effectLst/>
            </a:endParaRPr>
          </a:p>
          <a:p>
            <a:pPr marL="0" marR="35560"/>
            <a:endParaRPr lang="en-US" sz="2000" dirty="0">
              <a:effectLst/>
            </a:endParaRPr>
          </a:p>
          <a:p>
            <a:endParaRPr lang="en-US" sz="2000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C3467B2-AFC6-763E-93AB-AF2184FC11FE}"/>
              </a:ext>
            </a:extLst>
          </p:cNvPr>
          <p:cNvSpPr txBox="1"/>
          <p:nvPr/>
        </p:nvSpPr>
        <p:spPr>
          <a:xfrm>
            <a:off x="8451604" y="1412489"/>
            <a:ext cx="3197701" cy="4363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Let’s keep in touch!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70494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34F2B-A6A9-FE66-B9B8-22C441519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5635"/>
            <a:ext cx="10515600" cy="1325563"/>
          </a:xfrm>
        </p:spPr>
        <p:txBody>
          <a:bodyPr/>
          <a:lstStyle/>
          <a:p>
            <a:r>
              <a:rPr lang="en-LV" sz="4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WHAT?</a:t>
            </a:r>
            <a:endParaRPr lang="en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0C6DC-975A-C902-2640-49666E374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3556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en-LV" sz="18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LV" dirty="0"/>
              <a:t>Poetry recitation contest</a:t>
            </a:r>
          </a:p>
          <a:p>
            <a:endParaRPr lang="en-LV" dirty="0"/>
          </a:p>
        </p:txBody>
      </p:sp>
    </p:spTree>
    <p:extLst>
      <p:ext uri="{BB962C8B-B14F-4D97-AF65-F5344CB8AC3E}">
        <p14:creationId xmlns:p14="http://schemas.microsoft.com/office/powerpoint/2010/main" val="4201656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34F2B-A6A9-FE66-B9B8-22C441519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5635"/>
            <a:ext cx="10515600" cy="1325563"/>
          </a:xfrm>
        </p:spPr>
        <p:txBody>
          <a:bodyPr/>
          <a:lstStyle/>
          <a:p>
            <a:r>
              <a:rPr lang="en-LV" sz="4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WHY?</a:t>
            </a:r>
            <a:endParaRPr lang="en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0C6DC-975A-C902-2640-49666E374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3556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en-LV" sz="18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dirty="0">
                <a:solidFill>
                  <a:srgbClr val="04534B"/>
                </a:solidFill>
                <a:latin typeface="Helvetica" pitchFamily="2" charset="0"/>
              </a:rPr>
              <a:t>Poems are short </a:t>
            </a:r>
            <a:endParaRPr lang="en-GB" dirty="0">
              <a:solidFill>
                <a:srgbClr val="04534B"/>
              </a:solidFill>
              <a:effectLst/>
              <a:latin typeface="Helvetica" pitchFamily="2" charset="0"/>
            </a:endParaRPr>
          </a:p>
          <a:p>
            <a:r>
              <a:rPr lang="en-GB" dirty="0">
                <a:solidFill>
                  <a:srgbClr val="04534B"/>
                </a:solidFill>
                <a:effectLst/>
                <a:latin typeface="Helvetica" pitchFamily="2" charset="0"/>
              </a:rPr>
              <a:t>A dynamic way to introduce students to poetry</a:t>
            </a:r>
          </a:p>
          <a:p>
            <a:r>
              <a:rPr lang="en-GB" dirty="0">
                <a:solidFill>
                  <a:srgbClr val="04534B"/>
                </a:solidFill>
                <a:latin typeface="Helvetica" pitchFamily="2" charset="0"/>
              </a:rPr>
              <a:t>Easy to implement</a:t>
            </a:r>
          </a:p>
          <a:p>
            <a:r>
              <a:rPr lang="en-GB" dirty="0">
                <a:solidFill>
                  <a:srgbClr val="04534B"/>
                </a:solidFill>
                <a:effectLst/>
                <a:latin typeface="Helvetica" pitchFamily="2" charset="0"/>
              </a:rPr>
              <a:t>Inspires learning</a:t>
            </a:r>
          </a:p>
          <a:p>
            <a:endParaRPr lang="en-LV" dirty="0"/>
          </a:p>
        </p:txBody>
      </p:sp>
    </p:spTree>
    <p:extLst>
      <p:ext uri="{BB962C8B-B14F-4D97-AF65-F5344CB8AC3E}">
        <p14:creationId xmlns:p14="http://schemas.microsoft.com/office/powerpoint/2010/main" val="1939698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34F2B-A6A9-FE66-B9B8-22C441519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5635"/>
            <a:ext cx="10515600" cy="1325563"/>
          </a:xfrm>
        </p:spPr>
        <p:txBody>
          <a:bodyPr/>
          <a:lstStyle/>
          <a:p>
            <a:r>
              <a:rPr lang="en-LV" sz="4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WHEN?</a:t>
            </a:r>
            <a:endParaRPr lang="en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0C6DC-975A-C902-2640-49666E374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3556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en-LV" sz="18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dirty="0">
                <a:solidFill>
                  <a:srgbClr val="04534B"/>
                </a:solidFill>
                <a:latin typeface="Helvetica" pitchFamily="2" charset="0"/>
              </a:rPr>
              <a:t>2024/25 School year Online phase October 2024</a:t>
            </a:r>
          </a:p>
          <a:p>
            <a:r>
              <a:rPr lang="en-GB" dirty="0">
                <a:solidFill>
                  <a:srgbClr val="04534B"/>
                </a:solidFill>
                <a:latin typeface="Helvetica" pitchFamily="2" charset="0"/>
              </a:rPr>
              <a:t>Offline Finals 30 November 2024 Riga, Latvia </a:t>
            </a:r>
          </a:p>
          <a:p>
            <a:pPr marL="0" indent="0">
              <a:buNone/>
            </a:pPr>
            <a:endParaRPr lang="en-LV" dirty="0"/>
          </a:p>
        </p:txBody>
      </p:sp>
    </p:spTree>
    <p:extLst>
      <p:ext uri="{BB962C8B-B14F-4D97-AF65-F5344CB8AC3E}">
        <p14:creationId xmlns:p14="http://schemas.microsoft.com/office/powerpoint/2010/main" val="1197488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34F2B-A6A9-FE66-B9B8-22C441519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5635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en-LV" sz="4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LV" sz="4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HOW </a:t>
            </a:r>
            <a:br>
              <a:rPr lang="en-LV" sz="4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GB" dirty="0">
                <a:solidFill>
                  <a:srgbClr val="364485"/>
                </a:solidFill>
                <a:effectLst/>
                <a:latin typeface="Helvetica" pitchFamily="2" charset="0"/>
              </a:rPr>
              <a:t>do we bring Poetry in My Heart to students?</a:t>
            </a:r>
            <a:br>
              <a:rPr lang="en-GB" dirty="0">
                <a:solidFill>
                  <a:srgbClr val="364485"/>
                </a:solidFill>
                <a:effectLst/>
                <a:latin typeface="Helvetica" pitchFamily="2" charset="0"/>
              </a:rPr>
            </a:br>
            <a:endParaRPr lang="en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0C6DC-975A-C902-2640-49666E374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marR="3556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en-LV" sz="18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dirty="0">
                <a:solidFill>
                  <a:srgbClr val="141413"/>
                </a:solidFill>
                <a:effectLst/>
                <a:latin typeface="Helvetica" pitchFamily="2" charset="0"/>
              </a:rPr>
              <a:t>A teacher makes Poetry in My Heart optional to all their students to receive extra credit.</a:t>
            </a:r>
          </a:p>
          <a:p>
            <a:r>
              <a:rPr lang="en-GB" dirty="0">
                <a:solidFill>
                  <a:srgbClr val="141413"/>
                </a:solidFill>
                <a:effectLst/>
                <a:latin typeface="Helvetica" pitchFamily="2" charset="0"/>
              </a:rPr>
              <a:t>A student records a poem and submits the link to the file with their reading to the judges via the Google Form until 6 October </a:t>
            </a:r>
            <a:r>
              <a:rPr lang="en-GB" dirty="0">
                <a:solidFill>
                  <a:srgbClr val="626656"/>
                </a:solidFill>
                <a:effectLst/>
                <a:latin typeface="Helvetica" pitchFamily="2" charset="0"/>
              </a:rPr>
              <a:t>https://</a:t>
            </a:r>
            <a:r>
              <a:rPr lang="en-GB" dirty="0" err="1">
                <a:solidFill>
                  <a:srgbClr val="626656"/>
                </a:solidFill>
                <a:effectLst/>
                <a:latin typeface="Helvetica" pitchFamily="2" charset="0"/>
              </a:rPr>
              <a:t>forms.gle</a:t>
            </a:r>
            <a:r>
              <a:rPr lang="en-GB" dirty="0">
                <a:solidFill>
                  <a:srgbClr val="626656"/>
                </a:solidFill>
                <a:effectLst/>
                <a:latin typeface="Helvetica" pitchFamily="2" charset="0"/>
              </a:rPr>
              <a:t>/Q1rdNqNvB4diHrcz7</a:t>
            </a:r>
            <a:endParaRPr lang="en-GB" dirty="0">
              <a:solidFill>
                <a:srgbClr val="141413"/>
              </a:solidFill>
              <a:effectLst/>
              <a:latin typeface="Helvetica" pitchFamily="2" charset="0"/>
            </a:endParaRPr>
          </a:p>
          <a:p>
            <a:r>
              <a:rPr lang="en-GB" dirty="0">
                <a:solidFill>
                  <a:srgbClr val="141413"/>
                </a:solidFill>
                <a:effectLst/>
                <a:latin typeface="Helvetica" pitchFamily="2" charset="0"/>
              </a:rPr>
              <a:t>The winners of the online phase move on to the next level of the  competition – offline finals.</a:t>
            </a:r>
          </a:p>
          <a:p>
            <a:r>
              <a:rPr lang="en-GB" dirty="0">
                <a:solidFill>
                  <a:srgbClr val="141413"/>
                </a:solidFill>
                <a:latin typeface="Helvetica" pitchFamily="2" charset="0"/>
              </a:rPr>
              <a:t>The winner of the offline finals receives a valuable prize (to be discussed and confirmed).</a:t>
            </a:r>
            <a:endParaRPr lang="en-GB" dirty="0">
              <a:solidFill>
                <a:srgbClr val="141413"/>
              </a:solidFill>
              <a:effectLst/>
              <a:latin typeface="Helvetica" pitchFamily="2" charset="0"/>
            </a:endParaRPr>
          </a:p>
          <a:p>
            <a:endParaRPr lang="en-GB" dirty="0">
              <a:solidFill>
                <a:srgbClr val="04534B"/>
              </a:solidFill>
              <a:effectLst/>
              <a:latin typeface="Helvetica" pitchFamily="2" charset="0"/>
            </a:endParaRPr>
          </a:p>
          <a:p>
            <a:endParaRPr lang="en-LV" dirty="0"/>
          </a:p>
        </p:txBody>
      </p:sp>
    </p:spTree>
    <p:extLst>
      <p:ext uri="{BB962C8B-B14F-4D97-AF65-F5344CB8AC3E}">
        <p14:creationId xmlns:p14="http://schemas.microsoft.com/office/powerpoint/2010/main" val="3682357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34F2B-A6A9-FE66-B9B8-22C441519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5635"/>
            <a:ext cx="10515600" cy="1325563"/>
          </a:xfrm>
        </p:spPr>
        <p:txBody>
          <a:bodyPr/>
          <a:lstStyle/>
          <a:p>
            <a:r>
              <a:rPr lang="en-LV" sz="4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Let’s start</a:t>
            </a:r>
            <a:endParaRPr lang="en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0C6DC-975A-C902-2640-49666E374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3556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en-LV" sz="18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dirty="0">
                <a:solidFill>
                  <a:srgbClr val="04534B"/>
                </a:solidFill>
                <a:latin typeface="Helvetica" pitchFamily="2" charset="0"/>
              </a:rPr>
              <a:t>1. Explore the poems </a:t>
            </a:r>
          </a:p>
          <a:p>
            <a:endParaRPr lang="en-GB" dirty="0">
              <a:solidFill>
                <a:srgbClr val="04534B"/>
              </a:solidFill>
              <a:latin typeface="Helvetica" pitchFamily="2" charset="0"/>
            </a:endParaRPr>
          </a:p>
          <a:p>
            <a:r>
              <a:rPr lang="en-GB" dirty="0">
                <a:solidFill>
                  <a:srgbClr val="04534B"/>
                </a:solidFill>
                <a:latin typeface="Helvetica" pitchFamily="2" charset="0"/>
                <a:hlinkClick r:id="rId2"/>
              </a:rPr>
              <a:t>https://www.poetryoutloud.org/search/?type=poem</a:t>
            </a:r>
            <a:endParaRPr lang="en-GB" dirty="0">
              <a:solidFill>
                <a:srgbClr val="04534B"/>
              </a:solidFill>
              <a:latin typeface="Helvetica" pitchFamily="2" charset="0"/>
            </a:endParaRPr>
          </a:p>
          <a:p>
            <a:endParaRPr lang="en-GB" dirty="0">
              <a:solidFill>
                <a:srgbClr val="04534B"/>
              </a:solidFill>
              <a:effectLst/>
              <a:latin typeface="Helvetica" pitchFamily="2" charset="0"/>
            </a:endParaRPr>
          </a:p>
          <a:p>
            <a:r>
              <a:rPr lang="en-GB" dirty="0">
                <a:solidFill>
                  <a:srgbClr val="04534B"/>
                </a:solidFill>
                <a:effectLst/>
                <a:latin typeface="Helvetica" pitchFamily="2" charset="0"/>
                <a:hlinkClick r:id="rId3"/>
              </a:rPr>
              <a:t>https://www.poetrybyheart.org.uk/poems</a:t>
            </a:r>
            <a:endParaRPr lang="en-LV" dirty="0"/>
          </a:p>
        </p:txBody>
      </p:sp>
    </p:spTree>
    <p:extLst>
      <p:ext uri="{BB962C8B-B14F-4D97-AF65-F5344CB8AC3E}">
        <p14:creationId xmlns:p14="http://schemas.microsoft.com/office/powerpoint/2010/main" val="2364474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34F2B-A6A9-FE66-B9B8-22C441519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5635"/>
            <a:ext cx="10515600" cy="1325563"/>
          </a:xfrm>
        </p:spPr>
        <p:txBody>
          <a:bodyPr/>
          <a:lstStyle/>
          <a:p>
            <a:r>
              <a:rPr lang="en-LV" sz="4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Let’s start</a:t>
            </a:r>
            <a:endParaRPr lang="en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0C6DC-975A-C902-2640-49666E374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3556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en-LV" sz="18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dirty="0">
                <a:solidFill>
                  <a:srgbClr val="04534B"/>
                </a:solidFill>
                <a:latin typeface="Helvetica" pitchFamily="2" charset="0"/>
              </a:rPr>
              <a:t>2. Discuss the chosen poem.</a:t>
            </a:r>
          </a:p>
          <a:p>
            <a:pPr marL="0" indent="0">
              <a:buNone/>
            </a:pPr>
            <a:endParaRPr lang="en-GB" dirty="0">
              <a:solidFill>
                <a:srgbClr val="04534B"/>
              </a:solidFill>
              <a:latin typeface="Helvetica" pitchFamily="2" charset="0"/>
            </a:endParaRPr>
          </a:p>
          <a:p>
            <a:pPr marL="0" indent="0">
              <a:buNone/>
            </a:pPr>
            <a:r>
              <a:rPr lang="en-GB" dirty="0">
                <a:solidFill>
                  <a:srgbClr val="04534B"/>
                </a:solidFill>
                <a:latin typeface="Helvetica" pitchFamily="2" charset="0"/>
              </a:rPr>
              <a:t>3. Help students memorize the poem. </a:t>
            </a:r>
          </a:p>
          <a:p>
            <a:pPr marL="0" indent="0">
              <a:buNone/>
            </a:pPr>
            <a:endParaRPr lang="en-GB" dirty="0">
              <a:solidFill>
                <a:srgbClr val="04534B"/>
              </a:solidFill>
              <a:latin typeface="Helvetica" pitchFamily="2" charset="0"/>
            </a:endParaRPr>
          </a:p>
          <a:p>
            <a:pPr marL="0" indent="0">
              <a:buNone/>
            </a:pPr>
            <a:r>
              <a:rPr lang="en-GB" dirty="0">
                <a:solidFill>
                  <a:srgbClr val="04534B"/>
                </a:solidFill>
                <a:latin typeface="Helvetica" pitchFamily="2" charset="0"/>
              </a:rPr>
              <a:t>4. Record the poem. </a:t>
            </a:r>
          </a:p>
          <a:p>
            <a:pPr marL="0" indent="0">
              <a:buNone/>
            </a:pPr>
            <a:endParaRPr lang="en-GB" dirty="0">
              <a:solidFill>
                <a:srgbClr val="04534B"/>
              </a:solidFill>
              <a:latin typeface="Helvetica" pitchFamily="2" charset="0"/>
            </a:endParaRPr>
          </a:p>
          <a:p>
            <a:pPr marL="0" indent="0">
              <a:buNone/>
            </a:pPr>
            <a:r>
              <a:rPr lang="en-GB" dirty="0">
                <a:solidFill>
                  <a:srgbClr val="04534B"/>
                </a:solidFill>
                <a:latin typeface="Helvetica" pitchFamily="2" charset="0"/>
              </a:rPr>
              <a:t>5. Send </a:t>
            </a:r>
            <a:r>
              <a:rPr lang="en-GB" dirty="0">
                <a:solidFill>
                  <a:srgbClr val="141413"/>
                </a:solidFill>
                <a:effectLst/>
                <a:latin typeface="Helvetica" pitchFamily="2" charset="0"/>
              </a:rPr>
              <a:t>the link via Google Form </a:t>
            </a:r>
            <a:r>
              <a:rPr lang="en-GB" dirty="0">
                <a:solidFill>
                  <a:srgbClr val="626656"/>
                </a:solidFill>
                <a:effectLst/>
                <a:latin typeface="Helvetica" pitchFamily="2" charset="0"/>
              </a:rPr>
              <a:t>https://</a:t>
            </a:r>
            <a:r>
              <a:rPr lang="en-GB" dirty="0" err="1">
                <a:solidFill>
                  <a:srgbClr val="626656"/>
                </a:solidFill>
                <a:effectLst/>
                <a:latin typeface="Helvetica" pitchFamily="2" charset="0"/>
              </a:rPr>
              <a:t>forms.gle</a:t>
            </a:r>
            <a:r>
              <a:rPr lang="en-GB" dirty="0">
                <a:solidFill>
                  <a:srgbClr val="626656"/>
                </a:solidFill>
                <a:effectLst/>
                <a:latin typeface="Helvetica" pitchFamily="2" charset="0"/>
              </a:rPr>
              <a:t>/Q1rdNqNvB4diHrcz7</a:t>
            </a:r>
          </a:p>
          <a:p>
            <a:pPr marL="0" indent="0">
              <a:buNone/>
            </a:pPr>
            <a:endParaRPr lang="en-GB" dirty="0">
              <a:solidFill>
                <a:srgbClr val="04534B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428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34F2B-A6A9-FE66-B9B8-22C441519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5635"/>
            <a:ext cx="10515600" cy="1325563"/>
          </a:xfrm>
        </p:spPr>
        <p:txBody>
          <a:bodyPr/>
          <a:lstStyle/>
          <a:p>
            <a:r>
              <a:rPr lang="en-LV" sz="4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Let’s continue</a:t>
            </a:r>
            <a:endParaRPr lang="en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0C6DC-975A-C902-2640-49666E374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3556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en-LV" sz="18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dirty="0">
                <a:solidFill>
                  <a:srgbClr val="04534B"/>
                </a:solidFill>
                <a:latin typeface="Helvetica" pitchFamily="2" charset="0"/>
              </a:rPr>
              <a:t>6. Offline Finals (30.11.2024 – a 1hour day-time event )</a:t>
            </a:r>
          </a:p>
          <a:p>
            <a:pPr marL="0" indent="0">
              <a:buNone/>
            </a:pPr>
            <a:r>
              <a:rPr lang="en-GB" dirty="0">
                <a:solidFill>
                  <a:srgbClr val="04534B"/>
                </a:solidFill>
                <a:latin typeface="Helvetica" pitchFamily="2" charset="0"/>
              </a:rPr>
              <a:t>7. Reciting a new poem</a:t>
            </a:r>
          </a:p>
          <a:p>
            <a:pPr marL="0" indent="0">
              <a:buNone/>
            </a:pPr>
            <a:r>
              <a:rPr lang="en-GB" dirty="0">
                <a:solidFill>
                  <a:srgbClr val="04534B"/>
                </a:solidFill>
                <a:latin typeface="Helvetica" pitchFamily="2" charset="0"/>
              </a:rPr>
              <a:t>8. Creative writing</a:t>
            </a:r>
          </a:p>
          <a:p>
            <a:pPr marL="0" indent="0">
              <a:buNone/>
            </a:pPr>
            <a:r>
              <a:rPr lang="en-GB" dirty="0">
                <a:solidFill>
                  <a:srgbClr val="04534B"/>
                </a:solidFill>
                <a:latin typeface="Helvetica" pitchFamily="2" charset="0"/>
              </a:rPr>
              <a:t>9. Presenting creative writing </a:t>
            </a:r>
          </a:p>
          <a:p>
            <a:pPr marL="0" indent="0">
              <a:buNone/>
            </a:pPr>
            <a:r>
              <a:rPr lang="en-GB" dirty="0">
                <a:solidFill>
                  <a:srgbClr val="04534B"/>
                </a:solidFill>
                <a:latin typeface="Helvetica" pitchFamily="2" charset="0"/>
              </a:rPr>
              <a:t>10. Choosing the winner</a:t>
            </a:r>
          </a:p>
        </p:txBody>
      </p:sp>
    </p:spTree>
    <p:extLst>
      <p:ext uri="{BB962C8B-B14F-4D97-AF65-F5344CB8AC3E}">
        <p14:creationId xmlns:p14="http://schemas.microsoft.com/office/powerpoint/2010/main" val="2094971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ECAB1E8-8195-4748-BE71-FF806D868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!!text rectangle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40DD56-A7D8-08FF-15F8-2EBFDBB59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>
            <a:normAutofit/>
          </a:bodyPr>
          <a:lstStyle/>
          <a:p>
            <a:r>
              <a:rPr lang="en-LV" sz="2800"/>
              <a:t>Judging and scoring</a:t>
            </a:r>
          </a:p>
        </p:txBody>
      </p:sp>
      <p:sp>
        <p:nvSpPr>
          <p:cNvPr id="19" name="!!accent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043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121408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509D8-906A-09E8-FE32-07051E0A8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7" y="2359152"/>
            <a:ext cx="3410712" cy="3425043"/>
          </a:xfrm>
        </p:spPr>
        <p:txBody>
          <a:bodyPr>
            <a:normAutofit/>
          </a:bodyPr>
          <a:lstStyle/>
          <a:p>
            <a:r>
              <a:rPr lang="en-LV" sz="1700" dirty="0"/>
              <a:t>Poetry Out Loud evaluation sheet</a:t>
            </a:r>
          </a:p>
          <a:p>
            <a:r>
              <a:rPr lang="en-LV" sz="1700" dirty="0"/>
              <a:t>2 judges (1 English world, 1 Theatre world) </a:t>
            </a:r>
          </a:p>
          <a:p>
            <a:endParaRPr lang="en-LV" sz="1700" dirty="0"/>
          </a:p>
        </p:txBody>
      </p:sp>
      <p:pic>
        <p:nvPicPr>
          <p:cNvPr id="10" name="Picture 9" descr="A white sheet of paper with text&#10;&#10;Description automatically generated">
            <a:extLst>
              <a:ext uri="{FF2B5EF4-FFF2-40B4-BE49-F238E27FC236}">
                <a16:creationId xmlns:a16="http://schemas.microsoft.com/office/drawing/2014/main" id="{5795D2D7-AC1C-F658-187A-EDC3787D006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370" b="32119"/>
          <a:stretch/>
        </p:blipFill>
        <p:spPr>
          <a:xfrm>
            <a:off x="5124450" y="634382"/>
            <a:ext cx="6657213" cy="549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9315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6842</TotalTime>
  <Words>488</Words>
  <Application>Microsoft Macintosh PowerPoint</Application>
  <PresentationFormat>Widescreen</PresentationFormat>
  <Paragraphs>114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Aptos</vt:lpstr>
      <vt:lpstr>Arial</vt:lpstr>
      <vt:lpstr>Calibri</vt:lpstr>
      <vt:lpstr>Calibri Light</vt:lpstr>
      <vt:lpstr>Helvetica</vt:lpstr>
      <vt:lpstr>Helvetica Neue</vt:lpstr>
      <vt:lpstr>Office Theme</vt:lpstr>
      <vt:lpstr>By Diana Bolgare Freelance Riga, Latvia  2024</vt:lpstr>
      <vt:lpstr>WHAT?</vt:lpstr>
      <vt:lpstr>WHY?</vt:lpstr>
      <vt:lpstr>WHEN?</vt:lpstr>
      <vt:lpstr> HOW  do we bring Poetry in My Heart to students? </vt:lpstr>
      <vt:lpstr>Let’s start</vt:lpstr>
      <vt:lpstr>Let’s start</vt:lpstr>
      <vt:lpstr>Let’s continue</vt:lpstr>
      <vt:lpstr>Judging and scoring</vt:lpstr>
      <vt:lpstr>Rules:</vt:lpstr>
      <vt:lpstr>Rules for recording a poem</vt:lpstr>
      <vt:lpstr>Creative Writing </vt:lpstr>
      <vt:lpstr>Creative Writing </vt:lpstr>
      <vt:lpstr>Creative Writing </vt:lpstr>
      <vt:lpstr>Creative Writing </vt:lpstr>
      <vt:lpstr>Creative Writing </vt:lpstr>
      <vt:lpstr>Creative Writing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POETRY IN MY HEART </dc:title>
  <dc:creator>Diana Bolgare</dc:creator>
  <cp:lastModifiedBy>Vladimir Bolgar</cp:lastModifiedBy>
  <cp:revision>14</cp:revision>
  <dcterms:created xsi:type="dcterms:W3CDTF">2024-02-29T18:12:39Z</dcterms:created>
  <dcterms:modified xsi:type="dcterms:W3CDTF">2024-09-29T17:21:16Z</dcterms:modified>
</cp:coreProperties>
</file>