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9" r:id="rId3"/>
    <p:sldId id="267" r:id="rId4"/>
    <p:sldId id="301" r:id="rId5"/>
    <p:sldId id="303" r:id="rId6"/>
    <p:sldId id="277" r:id="rId7"/>
    <p:sldId id="276" r:id="rId8"/>
    <p:sldId id="290" r:id="rId9"/>
    <p:sldId id="291" r:id="rId10"/>
    <p:sldId id="270" r:id="rId11"/>
    <p:sldId id="284" r:id="rId12"/>
    <p:sldId id="272" r:id="rId13"/>
    <p:sldId id="274" r:id="rId14"/>
    <p:sldId id="292" r:id="rId15"/>
    <p:sldId id="293" r:id="rId16"/>
    <p:sldId id="294" r:id="rId17"/>
    <p:sldId id="262" r:id="rId18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9"/>
    <p:restoredTop sz="94658"/>
  </p:normalViewPr>
  <p:slideViewPr>
    <p:cSldViewPr snapToGrid="0">
      <p:cViewPr varScale="1">
        <p:scale>
          <a:sx n="101" d="100"/>
          <a:sy n="101" d="100"/>
        </p:scale>
        <p:origin x="208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3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F6CC-9D55-FD8F-4E26-6F363AB09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DD4D08-85C5-C150-9D17-8DC2B6475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1600">
                <a:latin typeface="Aptos"/>
              </a:rPr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B3ED7-7E3F-8722-C3AB-7FC095F4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889F8-7832-73BB-8F2F-9A4A2E9DE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1237D-4B82-86AC-5207-BE3E4129C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6801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CEC97-FFB1-B960-9C30-71D3AA51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EA2FC-743F-CD7A-B776-121D15517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6C013-4E8C-10A8-2259-7727705CD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6BA7-F147-71C4-1669-3F5353E2C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EC067-1622-EB26-C206-BFB139326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6737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1E1BDA-8F59-5C09-AAD3-14E63962E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ECEB4-6D60-C2A6-DAEB-4FC08ADD6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14D9F-C05A-10E7-8C62-89626AC5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17C6D-8D1E-16F3-15CA-60F9E325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3F512-0900-2D2D-2737-28C1AF22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9484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45516-4D37-00C8-F88E-37772E4D6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99C44-4052-D2E9-3447-C2F0D9E81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22D08-40F6-A1FE-CD7B-AA7F6C09C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A9945-65FC-B1A1-A8BE-C37BE7ACA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E9998-832B-A473-1819-857A02CA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9255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FAB7C-14B8-F1FC-016D-E5FA88C87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53353-9563-6BC7-871F-7D20FD74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z="1600">
                <a:latin typeface="Aptos"/>
              </a:rP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A101-0E7B-310A-B67F-20D825F1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3FD57-8103-85C1-9BA8-8FF8CE4F1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3315D-938D-853E-8ACF-A550CFDC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4584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C0F20-D89D-125A-AF20-BA82B0D51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0DF89-8C34-5C29-BB75-49D5223AA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99CD1-ECCA-F977-C814-51D8DEB67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9ED151-88D1-2992-F562-E096B1295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B684F-604B-CA5E-44F2-54781AC02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D4BF2-97B5-E101-9EBC-1D129089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34510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C8B9D-4687-1A43-9762-694293CA8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3CCC3-EBCF-7A3B-066A-DD4CAEC32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z="1600">
                <a:latin typeface="Aptos"/>
              </a:rP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4136A-7665-63C0-7DF2-C7FFACE1A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9A290-A8FC-D919-C38B-087A815A5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z="1600">
                <a:latin typeface="Aptos"/>
              </a:rP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0315F1-AABB-0748-506F-C3C4CEE851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8CB5D-FD07-B3C9-F414-65FA97FA4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7C4A4F-D350-5551-D1BC-3512BC09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6D655C-1B7A-33E2-1A39-6F76C165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3645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F5E15-E922-89AC-E9C5-199D23BBA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80F281-7AFE-5282-FFF5-4E6F3246F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0C405-6193-2541-1A6F-0BFDB13B6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D39CC-A70C-ABC8-4E28-4F5DF6DA7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1332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7D1993-FF46-6A0C-85CD-290A0D704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59397E-3D8F-38F1-D897-CF49A00AA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035FB-F2EA-ADBC-2FBA-80B62308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68973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249AE-7925-58B8-8B53-389F4DDB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56E51-CBF3-86A6-7BEC-FD3B7F345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CDD46C-9098-3E77-1FFF-A203265F7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z="1600">
                <a:latin typeface="Aptos"/>
              </a:rP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7DBD1-77F2-423E-5C68-794D4259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A99E11-127B-7650-C4B4-94F0FECF6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E4CB6-C4C5-04DB-B1C9-D24007BE8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80698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41F4D-E74F-0BA1-A605-ED74A0AC1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016D74-BD2E-5278-7886-C8A73412A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F7FB4-CD69-DE37-0A9A-01703491B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z="1600">
                <a:latin typeface="Aptos"/>
              </a:rP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E67BB-1F46-1F80-B512-E53A46264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7C31B-6142-616A-2381-3E4D6AD6B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D8B89-0EAA-2C3E-EF56-AEB74F32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404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607C9F-0FA1-DD70-6515-DAB70C619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600">
                <a:latin typeface="Aptos"/>
              </a:rPr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F2994-7260-1C01-36F0-D26CF0C5B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z="1600">
                <a:latin typeface="Aptos"/>
              </a:rPr>
              <a:t>Click to edit Master text styles</a:t>
            </a:r>
          </a:p>
          <a:p>
            <a:pPr lvl="1"/>
            <a:r>
              <a:rPr lang="en-GB" sz="1600">
                <a:latin typeface="Aptos"/>
              </a:rPr>
              <a:t>Second level</a:t>
            </a:r>
          </a:p>
          <a:p>
            <a:pPr lvl="2"/>
            <a:r>
              <a:rPr lang="en-GB" sz="1600">
                <a:latin typeface="Aptos"/>
              </a:rPr>
              <a:t>Third level</a:t>
            </a:r>
          </a:p>
          <a:p>
            <a:pPr lvl="3"/>
            <a:r>
              <a:rPr lang="en-GB" sz="1600">
                <a:latin typeface="Aptos"/>
              </a:rPr>
              <a:t>Fourth level</a:t>
            </a:r>
          </a:p>
          <a:p>
            <a:pPr lvl="4"/>
            <a:r>
              <a:rPr lang="en-GB" sz="1600">
                <a:latin typeface="Aptos"/>
              </a:rPr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8F65F-FF20-EAB8-B377-75CD46F72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ADA23-E5CE-A545-A414-84FB6BEFEAC9}" type="datetimeFigureOut">
              <a:rPr lang="en-LV" smtClean="0"/>
              <a:t>13/09/2026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3388B-7287-66AB-E996-C503C3DB8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2EC85-EA72-F57B-8D5F-36738C380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F967B-4E71-AB4C-B6E4-92F5EE9A347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0992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050263183" TargetMode="External"/><Relationship Id="rId2" Type="http://schemas.openxmlformats.org/officeDocument/2006/relationships/hyperlink" Target="https://vimeo.com/1050263284?share=cop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105026346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imeo.com/1050263409" TargetMode="External"/><Relationship Id="rId4" Type="http://schemas.openxmlformats.org/officeDocument/2006/relationships/hyperlink" Target="https://vimeo.com/105026312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oetry.dlc.lv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etrybyheart.org.uk/poems" TargetMode="External"/><Relationship Id="rId2" Type="http://schemas.openxmlformats.org/officeDocument/2006/relationships/hyperlink" Target="https://www.poetryoutloud.org/search/?type=poe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forms/d/e/1FAIpQLSckEpY1iMahvD4Q-1VpWeB4uIfwF82W2f8UDUvSMebdGn_31Q/viewfor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6C7493D-C541-4B57-DEF4-5E39B7DB9EED}"/>
              </a:ext>
            </a:extLst>
          </p:cNvPr>
          <p:cNvSpPr txBox="1"/>
          <p:nvPr/>
        </p:nvSpPr>
        <p:spPr>
          <a:xfrm>
            <a:off x="8153400" y="640081"/>
            <a:ext cx="3398518" cy="5255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dirty="0">
                <a:latin typeface="Aptos"/>
                <a:ea typeface="+mj-ea"/>
                <a:cs typeface="+mj-cs"/>
              </a:rPr>
              <a:t>Poetry recitation contest 2026. Guidelines for teachers 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dirty="0">
                <a:latin typeface="Aptos"/>
                <a:ea typeface="+mj-ea"/>
                <a:cs typeface="+mj-cs"/>
              </a:rPr>
              <a:t>By Diana Bolgare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dirty="0">
                <a:latin typeface="Aptos"/>
                <a:ea typeface="+mj-ea"/>
                <a:cs typeface="+mj-cs"/>
              </a:rPr>
              <a:t>Freelance </a:t>
            </a:r>
            <a:br>
              <a:rPr lang="en-US" sz="1400" dirty="0">
                <a:latin typeface="+mj-lt"/>
                <a:ea typeface="+mj-ea"/>
                <a:cs typeface="+mj-cs"/>
              </a:rPr>
            </a:br>
            <a:r>
              <a:rPr lang="en-US" sz="1600" dirty="0">
                <a:latin typeface="Aptos"/>
                <a:ea typeface="+mj-ea"/>
                <a:cs typeface="+mj-cs"/>
              </a:rPr>
              <a:t>Riga, Latvia </a:t>
            </a:r>
            <a:br>
              <a:rPr lang="en-US" sz="1400" dirty="0">
                <a:latin typeface="+mj-lt"/>
                <a:ea typeface="+mj-ea"/>
                <a:cs typeface="+mj-cs"/>
              </a:rPr>
            </a:br>
            <a:r>
              <a:rPr lang="en-US" sz="1600" dirty="0">
                <a:latin typeface="Aptos"/>
                <a:ea typeface="+mj-ea"/>
                <a:cs typeface="+mj-cs"/>
              </a:rPr>
              <a:t>2026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FA8EA49-487B-4E62-AC3C-3D4A96EF0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9">
            <a:extLst>
              <a:ext uri="{FF2B5EF4-FFF2-40B4-BE49-F238E27FC236}">
                <a16:creationId xmlns:a16="http://schemas.microsoft.com/office/drawing/2014/main" id="{F3C8D54F-CA08-42F3-9924-FBA3CB680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208" y="484632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7F4E10-6285-F2BD-F4C5-17D686FF5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027" y="3107131"/>
            <a:ext cx="3026881" cy="270826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387BE84-EF04-6775-4AFF-67ED5D9654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8903" y="1048960"/>
            <a:ext cx="5245130" cy="157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36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34F2B-A6A9-FE66-B9B8-22C44151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rmAutofit/>
          </a:bodyPr>
          <a:lstStyle/>
          <a:p>
            <a:pPr algn="l"/>
            <a:r>
              <a:rPr lang="en-GB" sz="2600" dirty="0">
                <a:solidFill>
                  <a:srgbClr val="141413"/>
                </a:solidFill>
                <a:latin typeface="Aptos"/>
              </a:rPr>
              <a:t>Finalists (age 15-18) complete blackout poetry plus one surprise format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0" i="0">
                <a:solidFill>
                  <a:srgbClr val="04534B"/>
                </a:solidFill>
                <a:latin typeface="Aptos"/>
              </a:rPr>
              <a:t>Four poetry formats </a:t>
            </a:r>
            <a:r>
              <a:rPr sz="1600" b="0" i="0">
                <a:solidFill>
                  <a:srgbClr val="04534B"/>
                </a:solidFill>
                <a:latin typeface="Aptos"/>
              </a:rPr>
              <a:t>· </a:t>
            </a:r>
            <a:r>
              <a:rPr lang="en-GB" sz="1600" b="0" i="0">
                <a:solidFill>
                  <a:srgbClr val="04534B"/>
                </a:solidFill>
                <a:latin typeface="Aptos"/>
              </a:rPr>
              <a:t>blackout poetry is obligatory; one other format is revealed on </a:t>
            </a:r>
            <a:r>
              <a:rPr sz="1600" b="0" i="0">
                <a:solidFill>
                  <a:srgbClr val="04534B"/>
                </a:solidFill>
                <a:latin typeface="Aptos"/>
              </a:rPr>
              <a:t>the </a:t>
            </a:r>
            <a:r>
              <a:rPr lang="en-GB" sz="1600" b="0" i="0">
                <a:solidFill>
                  <a:srgbClr val="04534B"/>
                </a:solidFill>
                <a:latin typeface="Aptos"/>
              </a:rPr>
              <a:t>spot</a:t>
            </a:r>
            <a:r>
              <a:rPr sz="1600" b="0" i="0">
                <a:solidFill>
                  <a:srgbClr val="04534B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1993392"/>
            <a:ext cx="25374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487168"/>
            <a:ext cx="253746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1" i="0">
                <a:solidFill>
                  <a:srgbClr val="141413"/>
                </a:solidFill>
                <a:latin typeface="Aptos"/>
              </a:rPr>
              <a:t>“I AM” POEM</a:t>
            </a:r>
            <a:endParaRPr sz="1600" b="1" i="0">
              <a:solidFill>
                <a:srgbClr val="141413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1248" y="3246120"/>
            <a:ext cx="2537460" cy="5092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0" i="0">
                <a:solidFill>
                  <a:srgbClr val="141413"/>
                </a:solidFill>
                <a:latin typeface="Aptos"/>
              </a:rPr>
              <a:t>Build </a:t>
            </a:r>
            <a:r>
              <a:rPr sz="1600" b="0" i="0">
                <a:solidFill>
                  <a:srgbClr val="141413"/>
                </a:solidFill>
                <a:latin typeface="Aptos"/>
              </a:rPr>
              <a:t>a </a:t>
            </a:r>
            <a:r>
              <a:rPr lang="en-GB" sz="1600" b="0" i="0">
                <a:solidFill>
                  <a:srgbClr val="141413"/>
                </a:solidFill>
                <a:latin typeface="Aptos"/>
              </a:rPr>
              <a:t>voice through repetition</a:t>
            </a:r>
            <a:r>
              <a:rPr sz="1600" b="0" i="0">
                <a:solidFill>
                  <a:srgbClr val="141413"/>
                </a:solidFill>
                <a:latin typeface="Aptos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0148" y="2212848"/>
            <a:ext cx="16459" cy="306324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61588" y="1993392"/>
            <a:ext cx="24460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1588" y="2487168"/>
            <a:ext cx="244602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1" i="0">
                <a:solidFill>
                  <a:srgbClr val="141413"/>
                </a:solidFill>
                <a:latin typeface="Aptos"/>
              </a:rPr>
              <a:t>DIAMOND</a:t>
            </a:r>
            <a:r>
              <a:rPr sz="1600" b="1" i="0">
                <a:solidFill>
                  <a:srgbClr val="141413"/>
                </a:solidFill>
                <a:latin typeface="Aptos"/>
              </a:rPr>
              <a:t> POEM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1588" y="3246120"/>
            <a:ext cx="2446020" cy="5092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0" i="0">
                <a:solidFill>
                  <a:srgbClr val="141413"/>
                </a:solidFill>
                <a:latin typeface="Aptos"/>
              </a:rPr>
              <a:t>Shape one idea in seven lines</a:t>
            </a:r>
            <a:r>
              <a:rPr sz="1600" b="0" i="0">
                <a:solidFill>
                  <a:srgbClr val="141413"/>
                </a:solidFill>
                <a:latin typeface="Aptos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99048" y="2212848"/>
            <a:ext cx="16459" cy="306324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190488" y="1993392"/>
            <a:ext cx="24460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90488" y="2487168"/>
            <a:ext cx="244602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1" i="0">
                <a:solidFill>
                  <a:srgbClr val="141413"/>
                </a:solidFill>
                <a:latin typeface="Aptos"/>
              </a:rPr>
              <a:t>BLACKOUT POETRY</a:t>
            </a:r>
            <a:endParaRPr sz="1600" b="1" i="0">
              <a:solidFill>
                <a:srgbClr val="141413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90488" y="3246120"/>
            <a:ext cx="2446020" cy="5092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0" i="0">
                <a:solidFill>
                  <a:srgbClr val="141413"/>
                </a:solidFill>
                <a:latin typeface="Aptos"/>
              </a:rPr>
              <a:t>Find a new text inside an old page</a:t>
            </a:r>
            <a:r>
              <a:rPr sz="1600" b="0" i="0">
                <a:solidFill>
                  <a:srgbClr val="141413"/>
                </a:solidFill>
                <a:latin typeface="Aptos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27948" y="2212848"/>
            <a:ext cx="16459" cy="306324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819388" y="1993392"/>
            <a:ext cx="25374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19388" y="2487168"/>
            <a:ext cx="253746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1" i="0">
                <a:solidFill>
                  <a:srgbClr val="141413"/>
                </a:solidFill>
                <a:latin typeface="Aptos"/>
              </a:rPr>
              <a:t>ACRONYM</a:t>
            </a:r>
            <a:endParaRPr sz="1600" b="1" i="0">
              <a:solidFill>
                <a:srgbClr val="141413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19388" y="3246120"/>
            <a:ext cx="2537460" cy="5092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0" i="0">
                <a:solidFill>
                  <a:srgbClr val="141413"/>
                </a:solidFill>
                <a:latin typeface="Aptos"/>
              </a:rPr>
              <a:t>Build </a:t>
            </a:r>
            <a:r>
              <a:rPr sz="1600" b="0" i="0">
                <a:solidFill>
                  <a:srgbClr val="141413"/>
                </a:solidFill>
                <a:latin typeface="Aptos"/>
              </a:rPr>
              <a:t>a </a:t>
            </a:r>
            <a:r>
              <a:rPr lang="en-GB" sz="1600" b="0" i="0">
                <a:solidFill>
                  <a:srgbClr val="141413"/>
                </a:solidFill>
                <a:latin typeface="Aptos"/>
              </a:rPr>
              <a:t>portrait or idea through initials</a:t>
            </a:r>
            <a:r>
              <a:rPr sz="1600" b="0" i="0">
                <a:solidFill>
                  <a:srgbClr val="141413"/>
                </a:solidFill>
                <a:latin typeface="Aptos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1248" y="5806440"/>
            <a:ext cx="1051560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en-GB" sz="1600" b="0" i="0">
                <a:solidFill>
                  <a:srgbClr val="04534B"/>
                </a:solidFill>
                <a:latin typeface="Aptos"/>
              </a:rPr>
              <a:t>Prepare all four—the surprise </a:t>
            </a:r>
            <a:r>
              <a:rPr sz="1600" b="0" i="0">
                <a:solidFill>
                  <a:srgbClr val="04534B"/>
                </a:solidFill>
                <a:latin typeface="Aptos"/>
              </a:rPr>
              <a:t>format</a:t>
            </a:r>
            <a:r>
              <a:rPr lang="en-GB" sz="1600" b="0" i="0">
                <a:solidFill>
                  <a:srgbClr val="04534B"/>
                </a:solidFill>
                <a:latin typeface="Aptos"/>
              </a:rPr>
              <a:t> is selected from the other three</a:t>
            </a:r>
            <a:r>
              <a:rPr sz="1600" b="0" i="0">
                <a:solidFill>
                  <a:srgbClr val="04534B"/>
                </a:solidFill>
                <a:latin typeface="Apto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6092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C02DE-D375-B4D7-9638-7F28E4C8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Two quick prompts help students begin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Both activities offer a simple structure without deciding the final meaning for the writer.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6089904" y="1993392"/>
            <a:ext cx="16459" cy="361188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8" y="1874519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01  POETRY FRAME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4800600" cy="2423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Pattern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Noun + verb + adverb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Preposition + pronoun</a:t>
            </a:r>
          </a:p>
          <a:p>
            <a:pPr algn="l">
              <a:lnSpc>
                <a:spcPct val="105000"/>
              </a:lnSpc>
              <a:spcAft>
                <a:spcPts val="16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Pronoun … ?!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1">
                <a:solidFill>
                  <a:srgbClr val="141413"/>
                </a:solidFill>
                <a:latin typeface="Aptos"/>
              </a:rPr>
              <a:t>Example: Wizards are here. Among us. You?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6520" y="1874519"/>
            <a:ext cx="4736592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02  NAME ACRONYM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46520" y="2395728"/>
            <a:ext cx="4736592" cy="2651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15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Use each letter of a name to begin a describing word.</a:t>
            </a:r>
          </a:p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D  Distinguished</a:t>
            </a:r>
          </a:p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A  Aspiring</a:t>
            </a:r>
          </a:p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V  Venturesome</a:t>
            </a:r>
          </a:p>
          <a:p>
            <a:pPr algn="l">
              <a:lnSpc>
                <a:spcPct val="105000"/>
              </a:lnSpc>
              <a:spcAft>
                <a:spcPts val="7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I   Interesting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D  Debonair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5833872"/>
            <a:ext cx="10515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Use these as warm-ups before moving to longer forms.</a:t>
            </a:r>
          </a:p>
        </p:txBody>
      </p:sp>
    </p:spTree>
    <p:extLst>
      <p:ext uri="{BB962C8B-B14F-4D97-AF65-F5344CB8AC3E}">
        <p14:creationId xmlns:p14="http://schemas.microsoft.com/office/powerpoint/2010/main" val="3332719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C02DE-D375-B4D7-9638-7F28E4C8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The “I am” poem builds a voice through repetition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Students repeat the opening phrase while changing the image, action and comparison.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011680"/>
            <a:ext cx="3246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PROMPT SEQUENCE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496312"/>
            <a:ext cx="3246120" cy="3063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13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I am a(n) …</a:t>
            </a:r>
          </a:p>
          <a:p>
            <a:pPr algn="l">
              <a:lnSpc>
                <a:spcPct val="105000"/>
              </a:lnSpc>
              <a:spcAft>
                <a:spcPts val="13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I … (verb + object)</a:t>
            </a:r>
          </a:p>
          <a:p>
            <a:pPr algn="l">
              <a:lnSpc>
                <a:spcPct val="105000"/>
              </a:lnSpc>
              <a:spcAft>
                <a:spcPts val="13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… as a … (comparison)</a:t>
            </a:r>
          </a:p>
          <a:p>
            <a:pPr algn="l">
              <a:lnSpc>
                <a:spcPct val="105000"/>
              </a:lnSpc>
              <a:spcAft>
                <a:spcPts val="13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I can … like no other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I am a(n) …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500" y="1764792"/>
            <a:ext cx="5249534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08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C02DE-D375-B4D7-9638-7F28E4C8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A diamond poem compresses one idea into seven lines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The widening and narrowing structure helps students move from a subject to a related ending.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196596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THE PATTERN</a:t>
            </a:r>
          </a:p>
        </p:txBody>
      </p:sp>
      <p:sp>
        <p:nvSpPr>
          <p:cNvPr id="7" name="Rectangle 6"/>
          <p:cNvSpPr/>
          <p:nvPr/>
        </p:nvSpPr>
        <p:spPr>
          <a:xfrm>
            <a:off x="3995928" y="1993392"/>
            <a:ext cx="16459" cy="361188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46520" y="1965960"/>
            <a:ext cx="201168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NOUN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9320" y="2478024"/>
            <a:ext cx="292608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ADJECTIVE · ADJECTIVE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32120" y="2990088"/>
            <a:ext cx="384048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GERUND · GERUND · GERUND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3502152"/>
            <a:ext cx="502920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A SHORT PHRASE LINKS THE IDEAS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32120" y="4014216"/>
            <a:ext cx="384048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GERUND · GERUND · GERUND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9320" y="4526280"/>
            <a:ext cx="292608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ADJECTIVE ·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5038344"/>
            <a:ext cx="2011680" cy="338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SYNONYM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5806440"/>
            <a:ext cx="67208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The structure creates discipline without limiting the topic.</a:t>
            </a:r>
          </a:p>
        </p:txBody>
      </p:sp>
    </p:spTree>
    <p:extLst>
      <p:ext uri="{BB962C8B-B14F-4D97-AF65-F5344CB8AC3E}">
        <p14:creationId xmlns:p14="http://schemas.microsoft.com/office/powerpoint/2010/main" val="1611999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BDD79-9FE4-DAE0-54F6-B9E5CC4E1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20AD-FE5F-C703-8282-3B6C89B2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Three diamond poems show how structure changes tone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Each example follows the same form but arrives at a different emotional result.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359152"/>
            <a:ext cx="2743200" cy="2697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Quiet, difficult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Making-to-believe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Starting and ending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But which never ends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A culture, not a history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A chance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5285232"/>
            <a:ext cx="2743200" cy="250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 u="sng" dirty="0">
                <a:solidFill>
                  <a:srgbClr val="0563C1"/>
                </a:solidFill>
                <a:latin typeface="Aptos"/>
                <a:hlinkClick r:id="rId2"/>
              </a:rPr>
              <a:t>Watch ex</a:t>
            </a:r>
            <a:r>
              <a:rPr lang="en-US" sz="1600" b="0" i="0" u="sng" dirty="0">
                <a:solidFill>
                  <a:srgbClr val="0563C1"/>
                </a:solidFill>
                <a:latin typeface="Aptos"/>
                <a:hlinkClick r:id="rId2"/>
              </a:rPr>
              <a:t>a</a:t>
            </a:r>
            <a:r>
              <a:rPr sz="1600" b="0" i="0" u="sng" dirty="0">
                <a:solidFill>
                  <a:srgbClr val="0563C1"/>
                </a:solidFill>
                <a:latin typeface="Aptos"/>
                <a:hlinkClick r:id="rId2"/>
              </a:rPr>
              <a:t>mple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3048" y="1984248"/>
            <a:ext cx="16459" cy="3639312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096512" y="2359152"/>
            <a:ext cx="2743200" cy="2697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Creative, passionate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Thinking, fighting, surviving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The creation of God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Mortal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96512" y="5285232"/>
            <a:ext cx="2743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 u="sng" dirty="0">
                <a:solidFill>
                  <a:srgbClr val="0563C1"/>
                </a:solidFill>
                <a:latin typeface="Aptos"/>
                <a:hlinkClick r:id="rId3"/>
              </a:rPr>
              <a:t>Watch example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77456" y="1984248"/>
            <a:ext cx="16459" cy="3639312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360920" y="2359152"/>
            <a:ext cx="2743200" cy="2697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Slow, hurtful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Crushing, shattering, scaring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Never again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Hurt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60920" y="5285232"/>
            <a:ext cx="2743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 u="sng">
                <a:solidFill>
                  <a:srgbClr val="0563C1"/>
                </a:solidFill>
                <a:latin typeface="Aptos"/>
                <a:hlinkClick r:id="rId4"/>
              </a:rPr>
              <a:t>Watch example</a:t>
            </a:r>
          </a:p>
        </p:txBody>
      </p:sp>
    </p:spTree>
    <p:extLst>
      <p:ext uri="{BB962C8B-B14F-4D97-AF65-F5344CB8AC3E}">
        <p14:creationId xmlns:p14="http://schemas.microsoft.com/office/powerpoint/2010/main" val="1530670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0513D3-0587-BCDB-E8C1-E3CAE5375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FDF48-A082-C694-0D4B-E9CFCF263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Blackout poetry creates meaning by subtraction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Students discover a new poem by selecting a few words and obscuring the rest.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1901952"/>
            <a:ext cx="31546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THREE MOVES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423160"/>
            <a:ext cx="3154680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1800"/>
              </a:spcAft>
            </a:pPr>
            <a:r>
              <a:rPr sz="1600" b="1" i="0" dirty="0">
                <a:solidFill>
                  <a:srgbClr val="141413"/>
                </a:solidFill>
                <a:latin typeface="Aptos"/>
              </a:rPr>
              <a:t>1  Scan the page for words that connect</a:t>
            </a:r>
          </a:p>
          <a:p>
            <a:pPr algn="l">
              <a:lnSpc>
                <a:spcPct val="105000"/>
              </a:lnSpc>
              <a:spcAft>
                <a:spcPts val="1800"/>
              </a:spcAft>
            </a:pPr>
            <a:r>
              <a:rPr sz="1600" b="1" i="0" dirty="0">
                <a:solidFill>
                  <a:srgbClr val="141413"/>
                </a:solidFill>
                <a:latin typeface="Aptos"/>
              </a:rPr>
              <a:t>2  Keep only the words the poem needs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 dirty="0">
                <a:solidFill>
                  <a:srgbClr val="141413"/>
                </a:solidFill>
                <a:latin typeface="Aptos"/>
              </a:rPr>
              <a:t>3  Black out everything else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5513832"/>
            <a:ext cx="31546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Read the remaining words in their new order.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260" y="1782192"/>
            <a:ext cx="6766931" cy="445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96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26A4A-5960-12F9-FD1E-B9B6C7996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8585B-179A-2C66-ECDD-55CB3BD0D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Two student examples show how few words can carry a story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Examples from Poetry in My Heart 2024 · compare word choice, rhythm and visual treatment.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6089904" y="1920240"/>
            <a:ext cx="16459" cy="3813048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8" y="1847088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01  EXAMPLE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46520" y="1847088"/>
            <a:ext cx="4736592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02  EXAMPLE</a:t>
            </a:r>
          </a:p>
        </p:txBody>
      </p:sp>
      <p:pic>
        <p:nvPicPr>
          <p:cNvPr id="8" name="Picture 7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2378725"/>
            <a:ext cx="4800600" cy="2850356"/>
          </a:xfrm>
          <a:prstGeom prst="rect">
            <a:avLst/>
          </a:prstGeom>
        </p:spPr>
      </p:pic>
      <p:pic>
        <p:nvPicPr>
          <p:cNvPr id="9" name="Picture 8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32904" y="2617470"/>
            <a:ext cx="3163824" cy="23728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" y="5577840"/>
            <a:ext cx="4800600" cy="248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en-GB" sz="1600" dirty="0">
                <a:latin typeface="Arial" panose="020B0604020202020204" pitchFamily="34" charset="0"/>
                <a:hlinkClick r:id="rId4"/>
              </a:rPr>
              <a:t>Watch example</a:t>
            </a:r>
            <a:endParaRPr sz="1600" b="0" i="0" u="sng" dirty="0">
              <a:solidFill>
                <a:srgbClr val="0563C1"/>
              </a:solidFill>
              <a:latin typeface="Aptos"/>
              <a:hlinkClick r:id="rId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6520" y="5577840"/>
            <a:ext cx="4736592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 u="sng" dirty="0">
                <a:solidFill>
                  <a:srgbClr val="0563C1"/>
                </a:solidFill>
                <a:latin typeface="Aptos"/>
                <a:hlinkClick r:id="rId5"/>
              </a:rPr>
              <a:t>Watch example</a:t>
            </a:r>
          </a:p>
        </p:txBody>
      </p:sp>
    </p:spTree>
    <p:extLst>
      <p:ext uri="{BB962C8B-B14F-4D97-AF65-F5344CB8AC3E}">
        <p14:creationId xmlns:p14="http://schemas.microsoft.com/office/powerpoint/2010/main" val="2091056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ue card with a qr code&#10;&#10;AI-generated content may be incorrect.">
            <a:extLst>
              <a:ext uri="{FF2B5EF4-FFF2-40B4-BE49-F238E27FC236}">
                <a16:creationId xmlns:a16="http://schemas.microsoft.com/office/drawing/2014/main" id="{8F37642D-4FE5-5A2C-4738-BE07C71D2D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1248" y="1536192"/>
            <a:ext cx="3200221" cy="452628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369E23-12CE-F5F2-67AA-E41FF10E4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vert="horz" wrap="square" tIns="0" bIns="0" rtlCol="0" anchor="t">
            <a:normAutofit/>
          </a:bodyPr>
          <a:lstStyle/>
          <a:p>
            <a:pPr algn="l"/>
            <a:r>
              <a:rPr lang="en-GB" sz="2600" b="0">
                <a:solidFill>
                  <a:srgbClr val="141413"/>
                </a:solidFill>
                <a:latin typeface="Aptos"/>
              </a:rPr>
              <a:t>Stay connected with Poetry in My Heart</a:t>
            </a:r>
            <a:endParaRPr lang="en-GB" kern="1200">
              <a:latin typeface="+mj-lt"/>
              <a:ea typeface="+mj-ea"/>
              <a:cs typeface="+mj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4416552" y="1664208"/>
            <a:ext cx="16459" cy="4178808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892040" y="1755648"/>
            <a:ext cx="5989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04534B"/>
                </a:solidFill>
                <a:latin typeface="Aptos"/>
              </a:rPr>
              <a:t>CONTACT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892040" y="2240280"/>
            <a:ext cx="598932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41413"/>
                </a:solidFill>
                <a:latin typeface="Aptos"/>
              </a:rPr>
              <a:t>Diana Bolgare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892040" y="2660904"/>
            <a:ext cx="598932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Aptos"/>
              </a:rPr>
              <a:t>diana@dlc.lv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92040" y="3044952"/>
            <a:ext cx="598932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Aptos"/>
              </a:rPr>
              <a:t>+371 223 00743 · SMS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892040" y="3749039"/>
            <a:ext cx="5989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04534B"/>
                </a:solidFill>
                <a:latin typeface="Aptos"/>
              </a:rPr>
              <a:t>CONTEST 2026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92040" y="4233672"/>
            <a:ext cx="598932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41413"/>
                </a:solidFill>
                <a:latin typeface="Aptos"/>
              </a:rPr>
              <a:t>Poetry in My Heart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92040" y="4645152"/>
            <a:ext cx="598932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0563C1"/>
                </a:solidFill>
                <a:latin typeface="Aptos"/>
                <a:hlinkClick r:id="rId3"/>
              </a:rPr>
              <a:t>poetry.dlc.lv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892040" y="5358384"/>
            <a:ext cx="5989320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04534B"/>
                </a:solidFill>
                <a:latin typeface="Aptos"/>
              </a:rPr>
              <a:t>Scan the guide for seven steps to a confident performance.</a:t>
            </a:r>
          </a:p>
        </p:txBody>
      </p:sp>
    </p:spTree>
    <p:extLst>
      <p:ext uri="{BB962C8B-B14F-4D97-AF65-F5344CB8AC3E}">
        <p14:creationId xmlns:p14="http://schemas.microsoft.com/office/powerpoint/2010/main" val="87049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34F2B-A6A9-FE66-B9B8-22C44151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635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Contest at a glance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803904" y="1673352"/>
            <a:ext cx="16459" cy="425196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86600" y="1673352"/>
            <a:ext cx="16459" cy="425196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8" y="1581912"/>
            <a:ext cx="2743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01  WHAT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6512" y="1581912"/>
            <a:ext cx="2743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02  WHY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60920" y="1581912"/>
            <a:ext cx="3995928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03  WHEN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2103120"/>
            <a:ext cx="2697480" cy="2057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Poetry recitation contest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A clear framework for teachers and students.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96512" y="2103120"/>
            <a:ext cx="2670048" cy="3154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Poems are short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A dynamic way to introduce students to poetry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Easy to implement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Inspires learning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60920" y="2103120"/>
            <a:ext cx="3886200" cy="3566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ONLINE PHASE</a:t>
            </a:r>
          </a:p>
          <a:p>
            <a:pPr>
              <a:lnSpc>
                <a:spcPct val="108000"/>
              </a:lnSpc>
              <a:spcAft>
                <a:spcPts val="8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September–30 October 2025</a:t>
            </a:r>
          </a:p>
          <a:p>
            <a:pPr>
              <a:lnSpc>
                <a:spcPct val="108000"/>
              </a:lnSpc>
              <a:spcAft>
                <a:spcPts val="800"/>
              </a:spcAft>
            </a:pPr>
            <a:endParaRPr sz="1600" b="0">
              <a:solidFill>
                <a:srgbClr val="141413"/>
              </a:solidFill>
              <a:latin typeface="Aptos"/>
            </a:endParaRPr>
          </a:p>
          <a:p>
            <a:pPr>
              <a:lnSpc>
                <a:spcPct val="108000"/>
              </a:lnSpc>
              <a:spcAft>
                <a:spcPts val="80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OFFLINE FINALS</a:t>
            </a:r>
          </a:p>
          <a:p>
            <a:pPr>
              <a:lnSpc>
                <a:spcPct val="108000"/>
              </a:lnSpc>
              <a:spcAft>
                <a:spcPts val="8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29 November 2026</a:t>
            </a:r>
          </a:p>
          <a:p>
            <a:pPr>
              <a:lnSpc>
                <a:spcPct val="108000"/>
              </a:lnSpc>
              <a:spcAft>
                <a:spcPts val="8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Theatre Museum</a:t>
            </a:r>
          </a:p>
          <a:p>
            <a:pPr>
              <a:lnSpc>
                <a:spcPct val="108000"/>
              </a:lnSpc>
              <a:spcAft>
                <a:spcPts val="8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Ed. Smiļģa iela 37, Riga, Latvia</a:t>
            </a:r>
          </a:p>
        </p:txBody>
      </p:sp>
    </p:spTree>
    <p:extLst>
      <p:ext uri="{BB962C8B-B14F-4D97-AF65-F5344CB8AC3E}">
        <p14:creationId xmlns:p14="http://schemas.microsoft.com/office/powerpoint/2010/main" val="420165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34F2B-A6A9-FE66-B9B8-22C44151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635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How to take part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803904" y="1993392"/>
            <a:ext cx="16459" cy="379476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86600" y="1993392"/>
            <a:ext cx="16459" cy="379476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8" y="1444752"/>
            <a:ext cx="105156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04534B"/>
                </a:solidFill>
                <a:latin typeface="Aptos"/>
              </a:rPr>
              <a:t>Teachers may offer participation as optional extra-credit work.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182880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01  CHOOSE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6512" y="182880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02  PREPARE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60920" y="1828800"/>
            <a:ext cx="3886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03  SUBMIT &amp; ADVANCE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2359152"/>
            <a:ext cx="2706624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Explore poems from: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880360"/>
            <a:ext cx="2706624" cy="2514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600" b="0" u="sng">
                <a:solidFill>
                  <a:srgbClr val="0563C1"/>
                </a:solidFill>
                <a:latin typeface="Aptos"/>
                <a:hlinkClick r:id="rId2"/>
              </a:rPr>
              <a:t>Poetry Out Loud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600" b="0" u="sng">
                <a:solidFill>
                  <a:srgbClr val="0563C1"/>
                </a:solidFill>
                <a:latin typeface="Aptos"/>
                <a:hlinkClick r:id="rId3"/>
              </a:rPr>
              <a:t>Poetry By Heart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600" b="0" u="sng">
                <a:solidFill>
                  <a:srgbClr val="0563C1"/>
                </a:solidFill>
                <a:latin typeface="Aptos"/>
              </a:rPr>
              <a:t>Poets.org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Or another suitable source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6512" y="2359152"/>
            <a:ext cx="2688336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1  Discuss the chosen poem</a:t>
            </a:r>
          </a:p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2  Help the student memorize it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3  Record the performance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60920" y="2359152"/>
            <a:ext cx="3877056" cy="33101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400"/>
              </a:spcAft>
            </a:pPr>
            <a:r>
              <a:rPr sz="1600" b="1" u="sng">
                <a:solidFill>
                  <a:srgbClr val="0563C1"/>
                </a:solidFill>
                <a:latin typeface="Aptos"/>
                <a:hlinkClick r:id="rId4"/>
              </a:rPr>
              <a:t>Send the recording via Google Form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by 30 October 2025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A parent or guardian submits the form.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Online winners advance to the offline finals.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The final winner receives a valuable prize; details will be confirmed.</a:t>
            </a:r>
          </a:p>
        </p:txBody>
      </p:sp>
    </p:spTree>
    <p:extLst>
      <p:ext uri="{BB962C8B-B14F-4D97-AF65-F5344CB8AC3E}">
        <p14:creationId xmlns:p14="http://schemas.microsoft.com/office/powerpoint/2010/main" val="368235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ED654D-EA67-C91E-C051-392AC2B96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0B88E-BF93-A67F-B763-CDE078906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rm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Prepare the poem in three layers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803904" y="1856231"/>
            <a:ext cx="16459" cy="3639312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86600" y="1856231"/>
            <a:ext cx="16459" cy="3639312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8" y="1472184"/>
            <a:ext cx="1051560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04534B"/>
                </a:solidFill>
                <a:latin typeface="Aptos"/>
              </a:rPr>
              <a:t>Move from understanding the text to finding the voice, then shaping the performance.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1746504"/>
            <a:ext cx="31089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01  UNDERSTAND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6512" y="1746504"/>
            <a:ext cx="31089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02  VOICE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60920" y="1746504"/>
            <a:ext cx="31089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03  PERFORM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2267712"/>
            <a:ext cx="2706624" cy="2971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Summarize the poem</a:t>
            </a:r>
          </a:p>
          <a:p>
            <a:pPr>
              <a:lnSpc>
                <a:spcPct val="106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Identify literary devices</a:t>
            </a:r>
          </a:p>
          <a:p>
            <a:pPr>
              <a:lnSpc>
                <a:spcPct val="106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Describe the mood</a:t>
            </a:r>
          </a:p>
          <a:p>
            <a:pPr>
              <a:lnSpc>
                <a:spcPct val="106000"/>
              </a:lnSpc>
              <a:spcAft>
                <a:spcPts val="12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Explain why and uncover the hidden message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Note the title, author, word count, illustration and full poem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96512" y="2267712"/>
            <a:ext cx="2688336" cy="2514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Relaxation and breathing</a:t>
            </a:r>
          </a:p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Resonance and voice projection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Vocal warm-ups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60920" y="2267712"/>
            <a:ext cx="3749039" cy="2514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Intonation, stress, rhythm and pauses</a:t>
            </a:r>
          </a:p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Body language and gestures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Facial expressions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5824728"/>
            <a:ext cx="10469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04534B"/>
                </a:solidFill>
                <a:latin typeface="Aptos"/>
              </a:rPr>
              <a:t>Reference: Lesson Plan 29, “Literature in a Foreign Language Class” — Erasmus+ cooperation project.</a:t>
            </a:r>
          </a:p>
        </p:txBody>
      </p:sp>
    </p:spTree>
    <p:extLst>
      <p:ext uri="{BB962C8B-B14F-4D97-AF65-F5344CB8AC3E}">
        <p14:creationId xmlns:p14="http://schemas.microsoft.com/office/powerpoint/2010/main" val="135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1248" y="374904"/>
            <a:ext cx="105156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2600" b="0">
                <a:solidFill>
                  <a:srgbClr val="141413"/>
                </a:solidFill>
                <a:latin typeface="Aptos"/>
              </a:rPr>
              <a:t>Worked example: “First Love”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609344"/>
            <a:ext cx="2816352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LEVEL 1 IN 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139696"/>
            <a:ext cx="2816352" cy="2926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18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A one-page analysis brings together:</a:t>
            </a:r>
          </a:p>
          <a:p>
            <a:pPr>
              <a:lnSpc>
                <a:spcPct val="106000"/>
              </a:lnSpc>
              <a:spcAft>
                <a:spcPts val="13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Summary</a:t>
            </a:r>
          </a:p>
          <a:p>
            <a:pPr>
              <a:lnSpc>
                <a:spcPct val="106000"/>
              </a:lnSpc>
              <a:spcAft>
                <a:spcPts val="13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Literary devices</a:t>
            </a:r>
          </a:p>
          <a:p>
            <a:pPr>
              <a:lnSpc>
                <a:spcPct val="106000"/>
              </a:lnSpc>
              <a:spcAft>
                <a:spcPts val="130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Mood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• Why the poem matters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5513832"/>
            <a:ext cx="281635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sz="1600" b="0">
                <a:solidFill>
                  <a:srgbClr val="04534B"/>
                </a:solidFill>
                <a:latin typeface="Aptos"/>
              </a:rPr>
              <a:t>Use this structure as a model for students.</a:t>
            </a:r>
          </a:p>
        </p:txBody>
      </p:sp>
      <p:pic>
        <p:nvPicPr>
          <p:cNvPr id="7" name="Picture 6" descr="slide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496" y="1581912"/>
            <a:ext cx="7333488" cy="41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2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34F2B-A6A9-FE66-B9B8-22C44151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rm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What happens at the offline finals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41248" y="1536192"/>
            <a:ext cx="10515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29 November 2026  ·  12:00–14:00  ·  Riga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011680"/>
            <a:ext cx="10515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A focused two-hour programme moves from performance to creativity and recognition.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651760"/>
            <a:ext cx="243687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01  RECITE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3182112"/>
            <a:ext cx="2436876" cy="1993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A new poem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Students begin with a fresh recitation.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3406140" y="2761488"/>
            <a:ext cx="16459" cy="260604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34156" y="2651760"/>
            <a:ext cx="243687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02  CREATE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34156" y="3182112"/>
            <a:ext cx="2436876" cy="1993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Creative writing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Students aged 15–18 complete a writing task.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9048" y="2761488"/>
            <a:ext cx="16459" cy="260604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227064" y="2651760"/>
            <a:ext cx="243687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03  PRESENT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27064" y="3182112"/>
            <a:ext cx="2436876" cy="1993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Share the work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Students present their creative writing.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791956" y="2761488"/>
            <a:ext cx="16459" cy="260604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919972" y="2651760"/>
            <a:ext cx="243687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>
                <a:solidFill>
                  <a:srgbClr val="04534B"/>
                </a:solidFill>
                <a:latin typeface="Aptos"/>
              </a:rPr>
              <a:t>04  SELECT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9972" y="3182112"/>
            <a:ext cx="2436876" cy="1993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1">
                <a:solidFill>
                  <a:srgbClr val="141413"/>
                </a:solidFill>
                <a:latin typeface="Aptos"/>
              </a:rPr>
              <a:t>Choose the winner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141413"/>
                </a:solidFill>
                <a:latin typeface="Aptos"/>
              </a:rPr>
              <a:t>Judges review the work and name the winner.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5815584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>
                <a:solidFill>
                  <a:srgbClr val="04534B"/>
                </a:solidFill>
                <a:latin typeface="Aptos"/>
              </a:rPr>
              <a:t>The sequence gives every finalist a clear path from recitation to a final decision.</a:t>
            </a:r>
          </a:p>
        </p:txBody>
      </p:sp>
    </p:spTree>
    <p:extLst>
      <p:ext uri="{BB962C8B-B14F-4D97-AF65-F5344CB8AC3E}">
        <p14:creationId xmlns:p14="http://schemas.microsoft.com/office/powerpoint/2010/main" val="209497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DD56-A7D8-08FF-15F8-2EBFDBB59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Judging combines performance and accuracy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41248" y="1527048"/>
            <a:ext cx="10515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1600" b="0">
                <a:solidFill>
                  <a:srgbClr val="04534B"/>
                </a:solidFill>
                <a:latin typeface="Aptos"/>
              </a:rPr>
              <a:t>Two judges score the performance; an accuracy judge adds a separate score for precise recitation.</a:t>
            </a:r>
          </a:p>
        </p:txBody>
      </p:sp>
      <p:sp>
        <p:nvSpPr>
          <p:cNvPr id="13" name="Rectangle 12"/>
          <p:cNvSpPr>
            <a:spLocks/>
          </p:cNvSpPr>
          <p:nvPr/>
        </p:nvSpPr>
        <p:spPr>
          <a:xfrm>
            <a:off x="3081528" y="1938528"/>
            <a:ext cx="16459" cy="406908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Rectangle 13"/>
          <p:cNvSpPr>
            <a:spLocks/>
          </p:cNvSpPr>
          <p:nvPr/>
        </p:nvSpPr>
        <p:spPr>
          <a:xfrm>
            <a:off x="7150608" y="1938528"/>
            <a:ext cx="16459" cy="406908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5" name="TextBox 14"/>
          <p:cNvSpPr txBox="1"/>
          <p:nvPr/>
        </p:nvSpPr>
        <p:spPr>
          <a:xfrm>
            <a:off x="841248" y="1956816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1600" b="1">
                <a:solidFill>
                  <a:srgbClr val="04534B"/>
                </a:solidFill>
                <a:latin typeface="Aptos"/>
              </a:rPr>
              <a:t>01  PERFORMANCE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" y="2395728"/>
            <a:ext cx="214884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Aptos"/>
              </a:rPr>
              <a:t>Score five dimensions
Maximum: 33 points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3246120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04534B"/>
                </a:solidFill>
                <a:latin typeface="Aptos"/>
              </a:rPr>
              <a:t>02  ACCURACY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" y="3685032"/>
            <a:ext cx="214884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Aptos"/>
              </a:rPr>
              <a:t>Deduct for inaccuracies
Maximum: 8 points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" y="4535424"/>
            <a:ext cx="21488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04534B"/>
                </a:solidFill>
                <a:latin typeface="Aptos"/>
              </a:rPr>
              <a:t>03  FINAL SCORE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" y="4974336"/>
            <a:ext cx="214884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41413"/>
                </a:solidFill>
                <a:latin typeface="Aptos"/>
              </a:rPr>
              <a:t>Maximum: 41 points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" y="5513832"/>
            <a:ext cx="2148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>
                <a:solidFill>
                  <a:srgbClr val="04534B"/>
                </a:solidFill>
                <a:latin typeface="Aptos"/>
              </a:rPr>
              <a:t>Recite from memory.
No props or costumes.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73552" y="1956816"/>
            <a:ext cx="3749039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04534B"/>
                </a:solidFill>
                <a:latin typeface="Aptos"/>
              </a:rPr>
              <a:t>PERFORMANCE EVALUATION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"/>
          <a:srcRect t="22000" b="13000"/>
          <a:stretch>
            <a:fillRect/>
          </a:stretch>
        </p:blipFill>
        <p:spPr>
          <a:xfrm>
            <a:off x="3273552" y="2331720"/>
            <a:ext cx="3749039" cy="363931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342631" y="1956816"/>
            <a:ext cx="324612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04534B"/>
                </a:solidFill>
                <a:latin typeface="Aptos"/>
              </a:rPr>
              <a:t>ACCURACY SCORE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248" y="2267712"/>
            <a:ext cx="2518886" cy="374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3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CC3DD-4739-A8DA-0E71-BC672939A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2FE34-A03D-A357-0259-F82FF5A2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rm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What the judges recommend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089904" y="1755648"/>
            <a:ext cx="16459" cy="4096512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41248" y="1627632"/>
            <a:ext cx="480060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NADEZHDA PIKULEVA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148840"/>
            <a:ext cx="4800600" cy="3520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Think through gestures and glances from the start.</a:t>
            </a:r>
          </a:p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Choose a poem that suits the student’s nature, so the student and poem feel comfortable, natural and clear together.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Treat the competition as a game and an experience. Ask: “What can I do differently? How can I make this easy?”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46520" y="1627632"/>
            <a:ext cx="4736592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ILONA BUCKMASTER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6520" y="2148840"/>
            <a:ext cx="4736592" cy="3520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1" i="0">
                <a:solidFill>
                  <a:srgbClr val="141413"/>
                </a:solidFill>
                <a:latin typeface="Aptos"/>
              </a:rPr>
              <a:t>Learn the poem well in advance.</a:t>
            </a:r>
          </a:p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Perform it for your class or another listener. Practice reduces public-speaking stress and creates more space for sincerity and expression.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Do not feel like a person being evaluated. Feel like a person who came to share a reading.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5925312"/>
            <a:ext cx="103327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The shared message: prepare early, stay natural and focus on communicating the poem.</a:t>
            </a:r>
          </a:p>
        </p:txBody>
      </p:sp>
    </p:spTree>
    <p:extLst>
      <p:ext uri="{BB962C8B-B14F-4D97-AF65-F5344CB8AC3E}">
        <p14:creationId xmlns:p14="http://schemas.microsoft.com/office/powerpoint/2010/main" val="476678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F54EF-0B07-1776-655E-5DFB7EF62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FC73E-74D5-2DE8-5EA6-786D904BB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5600" cy="594360"/>
          </a:xfrm>
        </p:spPr>
        <p:txBody>
          <a:bodyPr tIns="0" bIns="0" anchor="t">
            <a:normAutofit/>
          </a:bodyPr>
          <a:lstStyle/>
          <a:p>
            <a:pPr algn="l"/>
            <a:r>
              <a:rPr lang="en-GB" sz="2600">
                <a:solidFill>
                  <a:srgbClr val="141413"/>
                </a:solidFill>
                <a:latin typeface="Aptos"/>
              </a:rPr>
              <a:t>Record a clear, confident performance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841248" y="1261872"/>
            <a:ext cx="10515600" cy="32004"/>
          </a:xfrm>
          <a:prstGeom prst="rect">
            <a:avLst/>
          </a:prstGeom>
          <a:solidFill>
            <a:srgbClr val="0563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089904" y="1938528"/>
            <a:ext cx="16459" cy="3566160"/>
          </a:xfrm>
          <a:prstGeom prst="rect">
            <a:avLst/>
          </a:prstGeom>
          <a:solidFill>
            <a:srgbClr val="D0D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41248" y="1572768"/>
            <a:ext cx="1051560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Keep the setup simple so attention stays on the student and the poem.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1975104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01  SET UP THE SHOT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496312"/>
            <a:ext cx="4800600" cy="2697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5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• Use a vertical Instagram format.</a:t>
            </a:r>
          </a:p>
          <a:p>
            <a:pPr>
              <a:lnSpc>
                <a:spcPct val="105000"/>
              </a:lnSpc>
              <a:spcAft>
                <a:spcPts val="150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• Film on a phone.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141413"/>
                </a:solidFill>
                <a:latin typeface="Aptos"/>
              </a:rPr>
              <a:t>• Choose an aesthetic or plain background.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6520" y="1975104"/>
            <a:ext cx="4736592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1" i="0">
                <a:solidFill>
                  <a:srgbClr val="04534B"/>
                </a:solidFill>
                <a:latin typeface="Aptos"/>
              </a:rPr>
              <a:t>02  DELIVER THE POEM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46520" y="2496312"/>
            <a:ext cx="4736592" cy="17584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GB" sz="1600" b="1">
                <a:solidFill>
                  <a:srgbClr val="141413"/>
                </a:solidFill>
                <a:latin typeface="Aptos"/>
              </a:rPr>
              <a:t>Memorization: </a:t>
            </a:r>
            <a:r>
              <a:rPr lang="en-GB" sz="1600" b="0">
                <a:solidFill>
                  <a:srgbClr val="141413"/>
                </a:solidFill>
                <a:latin typeface="Aptos"/>
              </a:rPr>
              <a:t>Students must recite their poems from memory.</a:t>
            </a:r>
          </a:p>
          <a:p>
            <a:pPr>
              <a:spcAft>
                <a:spcPts val="1000"/>
              </a:spcAft>
            </a:pPr>
            <a:r>
              <a:rPr lang="en-GB" sz="1600" b="1">
                <a:solidFill>
                  <a:srgbClr val="141413"/>
                </a:solidFill>
                <a:latin typeface="Aptos"/>
              </a:rPr>
              <a:t>Props: </a:t>
            </a:r>
            <a:r>
              <a:rPr lang="en-GB" sz="1600" b="0">
                <a:solidFill>
                  <a:srgbClr val="141413"/>
                </a:solidFill>
                <a:latin typeface="Aptos"/>
              </a:rPr>
              <a:t>Students may use props or wear costumes during their recitations.</a:t>
            </a:r>
          </a:p>
          <a:p>
            <a:pPr>
              <a:spcAft>
                <a:spcPts val="0"/>
              </a:spcAft>
            </a:pPr>
            <a:r>
              <a:rPr lang="en-GB" sz="1600" b="1">
                <a:solidFill>
                  <a:srgbClr val="141413"/>
                </a:solidFill>
                <a:latin typeface="Aptos"/>
              </a:rPr>
              <a:t>Framing: </a:t>
            </a:r>
            <a:r>
              <a:rPr lang="en-GB" sz="1600" b="0">
                <a:solidFill>
                  <a:srgbClr val="141413"/>
                </a:solidFill>
                <a:latin typeface="Aptos"/>
              </a:rPr>
              <a:t>Frame the student from the waist up or shoulders 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5797296"/>
            <a:ext cx="103327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sz="1600" b="0" i="0">
                <a:solidFill>
                  <a:srgbClr val="04534B"/>
                </a:solidFill>
                <a:latin typeface="Aptos"/>
              </a:rPr>
              <a:t>Before submitting, check that the voice is clear and the student remains fully in frame.</a:t>
            </a:r>
          </a:p>
        </p:txBody>
      </p:sp>
    </p:spTree>
    <p:extLst>
      <p:ext uri="{BB962C8B-B14F-4D97-AF65-F5344CB8AC3E}">
        <p14:creationId xmlns:p14="http://schemas.microsoft.com/office/powerpoint/2010/main" val="2683492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7343</TotalTime>
  <Words>1205</Words>
  <Application>Microsoft Macintosh PowerPoint</Application>
  <PresentationFormat>Widescreen</PresentationFormat>
  <Paragraphs>203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PowerPoint Presentation</vt:lpstr>
      <vt:lpstr>Contest at a glance</vt:lpstr>
      <vt:lpstr>How to take part</vt:lpstr>
      <vt:lpstr>Prepare the poem in three layers</vt:lpstr>
      <vt:lpstr>PowerPoint Presentation</vt:lpstr>
      <vt:lpstr>What happens at the offline finals</vt:lpstr>
      <vt:lpstr>Judging combines performance and accuracy</vt:lpstr>
      <vt:lpstr>What the judges recommend</vt:lpstr>
      <vt:lpstr>Record a clear, confident performance</vt:lpstr>
      <vt:lpstr>Finalists (age 15-18) complete blackout poetry plus one surprise format</vt:lpstr>
      <vt:lpstr>Two quick prompts help students begin</vt:lpstr>
      <vt:lpstr>The “I am” poem builds a voice through repetition</vt:lpstr>
      <vt:lpstr>A diamond poem compresses one idea into seven lines</vt:lpstr>
      <vt:lpstr>Three diamond poems show how structure changes tone</vt:lpstr>
      <vt:lpstr>Blackout poetry creates meaning by subtraction</vt:lpstr>
      <vt:lpstr>Two student examples show how few words can carry a story</vt:lpstr>
      <vt:lpstr>Stay connected with Poetry in My Heart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POETRY IN MY HEART </dc:title>
  <dc:creator>Diana Bolgare</dc:creator>
  <cp:lastModifiedBy>Diana Bolgare</cp:lastModifiedBy>
  <cp:revision>24</cp:revision>
  <dcterms:created xsi:type="dcterms:W3CDTF">2024-02-29T18:12:39Z</dcterms:created>
  <dcterms:modified xsi:type="dcterms:W3CDTF">2026-09-13T10:13:02Z</dcterms:modified>
</cp:coreProperties>
</file>