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89" r:id="rId3"/>
    <p:sldId id="265" r:id="rId4"/>
    <p:sldId id="266" r:id="rId5"/>
    <p:sldId id="267" r:id="rId6"/>
    <p:sldId id="268" r:id="rId7"/>
    <p:sldId id="269" r:id="rId8"/>
    <p:sldId id="277" r:id="rId9"/>
    <p:sldId id="276" r:id="rId10"/>
    <p:sldId id="278" r:id="rId11"/>
    <p:sldId id="285" r:id="rId12"/>
    <p:sldId id="270" r:id="rId13"/>
    <p:sldId id="284" r:id="rId14"/>
    <p:sldId id="272" r:id="rId15"/>
    <p:sldId id="274" r:id="rId16"/>
    <p:sldId id="286" r:id="rId17"/>
    <p:sldId id="275" r:id="rId18"/>
    <p:sldId id="262" r:id="rId19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6"/>
    <p:restoredTop sz="94702"/>
  </p:normalViewPr>
  <p:slideViewPr>
    <p:cSldViewPr snapToGrid="0">
      <p:cViewPr varScale="1">
        <p:scale>
          <a:sx n="113" d="100"/>
          <a:sy n="113" d="100"/>
        </p:scale>
        <p:origin x="5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2532C-FB99-0747-AF53-3675128D054F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BD366-58CB-384F-BB3F-C5E127CE95FE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229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BBD366-58CB-384F-BB3F-C5E127CE95FE}" type="slidenum">
              <a:rPr lang="en-LV" smtClean="0"/>
              <a:t>11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4350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F6CC-9D55-FD8F-4E26-6F363AB09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D4D08-85C5-C150-9D17-8DC2B6475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B3ED7-7E3F-8722-C3AB-7FC095F4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889F8-7832-73BB-8F2F-9A4A2E9D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1237D-4B82-86AC-5207-BE3E4129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6801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CEC97-FFB1-B960-9C30-71D3AA51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EEA2FC-743F-CD7A-B776-121D15517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6C013-4E8C-10A8-2259-7727705C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6BA7-F147-71C4-1669-3F5353E2C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C067-1622-EB26-C206-BFB13932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96737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E1BDA-8F59-5C09-AAD3-14E63962E9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AECEB4-6D60-C2A6-DAEB-4FC08ADD6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14D9F-C05A-10E7-8C62-89626AC5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17C6D-8D1E-16F3-15CA-60F9E325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3F512-0900-2D2D-2737-28C1AF22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79484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45516-4D37-00C8-F88E-37772E4D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99C44-4052-D2E9-3447-C2F0D9E81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22D08-40F6-A1FE-CD7B-AA7F6C09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A9945-65FC-B1A1-A8BE-C37BE7AC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9998-832B-A473-1819-857A02CA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9255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FAB7C-14B8-F1FC-016D-E5FA88C87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53353-9563-6BC7-871F-7D20FD74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A101-0E7B-310A-B67F-20D825F1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3FD57-8103-85C1-9BA8-8FF8CE4F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3315D-938D-853E-8ACF-A550CFDC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4584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0F20-D89D-125A-AF20-BA82B0D51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0DF89-8C34-5C29-BB75-49D5223AA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99CD1-ECCA-F977-C814-51D8DEB67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9ED151-88D1-2992-F562-E096B129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B684F-604B-CA5E-44F2-54781AC0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D4BF2-97B5-E101-9EBC-1D1290899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03451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8B9D-4687-1A43-9762-694293CA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3CCC3-EBCF-7A3B-066A-DD4CAEC32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4136A-7665-63C0-7DF2-C7FFACE1A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9A290-A8FC-D919-C38B-087A815A52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0315F1-AABB-0748-506F-C3C4CEE851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98CB5D-FD07-B3C9-F414-65FA97FA4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7C4A4F-D350-5551-D1BC-3512BC09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D655C-1B7A-33E2-1A39-6F76C165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33645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5E15-E922-89AC-E9C5-199D23BB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80F281-7AFE-5282-FFF5-4E6F3246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E0C405-6193-2541-1A6F-0BFDB13B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D39CC-A70C-ABC8-4E28-4F5DF6DA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1332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7D1993-FF46-6A0C-85CD-290A0D70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9397E-3D8F-38F1-D897-CF49A00AA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035FB-F2EA-ADBC-2FBA-80B62308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6897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49AE-7925-58B8-8B53-389F4DDBD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6E51-CBF3-86A6-7BEC-FD3B7F345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CDD46C-9098-3E77-1FFF-A203265F7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7DBD1-77F2-423E-5C68-794D4259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99E11-127B-7650-C4B4-94F0FECF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E4CB6-C4C5-04DB-B1C9-D24007BE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8069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1F4D-E74F-0BA1-A605-ED74A0AC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16D74-BD2E-5278-7886-C8A73412A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F7FB4-CD69-DE37-0A9A-01703491B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E67BB-1F46-1F80-B512-E53A46264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7C31B-6142-616A-2381-3E4D6AD6B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D8B89-0EAA-2C3E-EF56-AEB74F32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404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607C9F-0FA1-DD70-6515-DAB70C619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F2994-7260-1C01-36F0-D26CF0C5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8F65F-FF20-EAB8-B377-75CD46F72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DA23-E5CE-A545-A414-84FB6BEFEAC9}" type="datetimeFigureOut">
              <a:rPr lang="en-LV" smtClean="0"/>
              <a:t>16/10/2024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3388B-7287-66AB-E996-C503C3DB8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2EC85-EA72-F57B-8D5F-36738C380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967B-4E71-AB4C-B6E4-92F5EE9A3474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0992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02199994" TargetMode="External"/><Relationship Id="rId2" Type="http://schemas.openxmlformats.org/officeDocument/2006/relationships/hyperlink" Target="https://poetry.dlc.lv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+mMR8dC-l9zc3NWM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etrybyheart.org.uk/poems" TargetMode="External"/><Relationship Id="rId2" Type="http://schemas.openxmlformats.org/officeDocument/2006/relationships/hyperlink" Target="https://www.poetryoutloud.org/search/?type=poe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A474011-A49D-4C7A-BF41-0ACD0A269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0715CB-3B47-E7C5-2768-8E6085BD4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444332"/>
            <a:ext cx="926563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Diana Bolgare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Freelance Riga, Latvia </a:t>
            </a:r>
            <a:b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2024</a:t>
            </a: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white sign with black text&#10;&#10;Description automatically generated">
            <a:extLst>
              <a:ext uri="{FF2B5EF4-FFF2-40B4-BE49-F238E27FC236}">
                <a16:creationId xmlns:a16="http://schemas.microsoft.com/office/drawing/2014/main" id="{43DC9D75-B1C5-5227-7D40-83BCD230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208" y="374904"/>
            <a:ext cx="7889975" cy="360966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331CE-DFC7-A827-A9F3-8AE6B9800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9240" y="4440602"/>
            <a:ext cx="600760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3723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C81A4-8B3F-8206-398B-CCCC9ADF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3966-C4A0-1F7E-B05D-F0BACB9D0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Memorization: Students must recite their poems from memory.</a:t>
            </a:r>
          </a:p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Props: Students may not use props or wear costumes during their recitations.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190804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7BE8D-7B8B-F8FF-5045-F5EA3E53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R</a:t>
            </a:r>
            <a:r>
              <a:rPr lang="en-GB" dirty="0"/>
              <a:t>u</a:t>
            </a:r>
            <a:r>
              <a:rPr lang="en-LV" dirty="0"/>
              <a:t>les for recording a poem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12EA0-C71B-0287-3CF5-B731B4BAB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effectLst/>
              <a:latin typeface="Helvetica Neue" panose="02000503000000020004" pitchFamily="2" charset="0"/>
            </a:endParaRP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Vertical Instagram format.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Filming on a phone.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The background should be either aesthetic or plain.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Learn the lines by heart - Don’t read. 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The shot should be framed from the waist up or shoulders up.</a:t>
            </a:r>
          </a:p>
          <a:p>
            <a:r>
              <a:rPr lang="en-GB" dirty="0">
                <a:effectLst/>
                <a:latin typeface="Helvetica Neue" panose="02000503000000020004" pitchFamily="2" charset="0"/>
              </a:rPr>
              <a:t>Clothing should be in calm </a:t>
            </a:r>
            <a:r>
              <a:rPr lang="en-GB" dirty="0" err="1">
                <a:effectLst/>
                <a:latin typeface="Helvetica Neue" panose="02000503000000020004" pitchFamily="2" charset="0"/>
              </a:rPr>
              <a:t>colors</a:t>
            </a:r>
            <a:r>
              <a:rPr lang="en-GB" dirty="0">
                <a:effectLst/>
                <a:latin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68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6" y="396656"/>
            <a:ext cx="10515600" cy="1325563"/>
          </a:xfrm>
        </p:spPr>
        <p:txBody>
          <a:bodyPr/>
          <a:lstStyle/>
          <a:p>
            <a:r>
              <a:rPr lang="en-US" kern="100" dirty="0">
                <a:solidFill>
                  <a:srgbClr val="000000"/>
                </a:solidFill>
                <a:latin typeface="Calibri" panose="020F0502020204030204" pitchFamily="34" charset="0"/>
              </a:rPr>
              <a:t>Creative Writing 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6. Include creative writing exercises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GB" sz="4800" b="0" i="0" u="none" strike="noStrike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609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kern="100">
                <a:latin typeface="Calibri" panose="020F0502020204030204" pitchFamily="34" charset="0"/>
              </a:rPr>
              <a:t>Creative Writing </a:t>
            </a:r>
            <a:endParaRPr lang="en-LV" sz="2800"/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4534B"/>
                </a:solidFill>
              </a:rPr>
              <a:t>Poetry Frames</a:t>
            </a:r>
          </a:p>
          <a:p>
            <a:endParaRPr lang="en-GB" sz="1700" dirty="0"/>
          </a:p>
          <a:p>
            <a:endParaRPr lang="en-LV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155C1-52C4-834F-A186-E5DD8D70EF70}"/>
              </a:ext>
            </a:extLst>
          </p:cNvPr>
          <p:cNvSpPr txBox="1"/>
          <p:nvPr/>
        </p:nvSpPr>
        <p:spPr>
          <a:xfrm>
            <a:off x="5486400" y="1170432"/>
            <a:ext cx="33212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N + v + adverb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Preposition + pronoun. Pronoun.?! 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800B4-ECE0-F555-7B21-78586DCA79B3}"/>
              </a:ext>
            </a:extLst>
          </p:cNvPr>
          <p:cNvSpPr txBox="1"/>
          <p:nvPr/>
        </p:nvSpPr>
        <p:spPr>
          <a:xfrm>
            <a:off x="5665076" y="3794234"/>
            <a:ext cx="1878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Wizards are here. 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Among us. You?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33271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kern="100">
                <a:latin typeface="Calibri" panose="020F0502020204030204" pitchFamily="34" charset="0"/>
              </a:rPr>
              <a:t>Creative Writing </a:t>
            </a:r>
            <a:endParaRPr lang="en-LV" sz="2800"/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GB" sz="1700" dirty="0"/>
              <a:t>an “I am” poem</a:t>
            </a:r>
          </a:p>
          <a:p>
            <a:endParaRPr lang="en-GB" sz="1700" dirty="0"/>
          </a:p>
          <a:p>
            <a:endParaRPr lang="en-LV" sz="1700" dirty="0"/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36FCE93-1D55-C519-C9B2-05B17C8ED6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8" b="1955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0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kern="100">
                <a:latin typeface="Calibri" panose="020F0502020204030204" pitchFamily="34" charset="0"/>
              </a:rPr>
              <a:t>Creative Writing </a:t>
            </a:r>
            <a:endParaRPr lang="en-LV" sz="2800"/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Diamond Poems </a:t>
            </a:r>
            <a:endParaRPr lang="en-GB" sz="1800" b="0" i="0" u="none" strike="noStrike" dirty="0">
              <a:solidFill>
                <a:srgbClr val="000000"/>
              </a:solidFill>
              <a:effectLst/>
            </a:endParaRPr>
          </a:p>
          <a:p>
            <a:endParaRPr lang="en-GB" sz="1700" dirty="0"/>
          </a:p>
          <a:p>
            <a:endParaRPr lang="en-LV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155C1-52C4-834F-A186-E5DD8D70EF70}"/>
              </a:ext>
            </a:extLst>
          </p:cNvPr>
          <p:cNvSpPr txBox="1"/>
          <p:nvPr/>
        </p:nvSpPr>
        <p:spPr>
          <a:xfrm>
            <a:off x="5486400" y="1170432"/>
            <a:ext cx="33212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Noun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Adj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Adj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Gerund Gerund Gerund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Phrase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Synonym</a:t>
            </a:r>
            <a:endParaRPr lang="en-GB" b="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800B4-ECE0-F555-7B21-78586DCA79B3}"/>
              </a:ext>
            </a:extLst>
          </p:cNvPr>
          <p:cNvSpPr txBox="1"/>
          <p:nvPr/>
        </p:nvSpPr>
        <p:spPr>
          <a:xfrm>
            <a:off x="5665076" y="3794234"/>
            <a:ext cx="30659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Grammar</a:t>
            </a:r>
            <a:endParaRPr lang="en-GB" b="0" i="1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Hard tough</a:t>
            </a:r>
            <a:endParaRPr lang="en-GB" b="0" i="1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Thinking, Writing, Confusing</a:t>
            </a:r>
            <a:endParaRPr lang="en-GB" b="0" i="1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Needed for IELTS test.</a:t>
            </a:r>
            <a:endParaRPr lang="en-GB" b="0" i="1" u="none" strike="noStrike" dirty="0">
              <a:solidFill>
                <a:srgbClr val="000000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Hell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David F.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611999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2800" kern="100" dirty="0">
                <a:latin typeface="Calibri" panose="020F0502020204030204" pitchFamily="34" charset="0"/>
              </a:rPr>
              <a:t>Creative Writing </a:t>
            </a:r>
            <a:endParaRPr lang="en-LV" sz="2800" dirty="0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effectLst/>
                <a:latin typeface="Arial" panose="020B0604020202020204" pitchFamily="34" charset="0"/>
              </a:rPr>
              <a:t>Blackout Poetry </a:t>
            </a:r>
            <a:endParaRPr lang="en-GB" sz="1600" b="1" i="0" u="none" strike="noStrike" dirty="0">
              <a:effectLst/>
              <a:latin typeface="Arial" panose="020B0604020202020204" pitchFamily="34" charset="0"/>
            </a:endParaRPr>
          </a:p>
          <a:p>
            <a:endParaRPr lang="en-GB" sz="2200" dirty="0"/>
          </a:p>
          <a:p>
            <a:endParaRPr lang="en-LV" sz="2200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4F688C9-87C9-600C-D8D3-582D9EE16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59402"/>
            <a:ext cx="6903720" cy="45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1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CC02DE-D375-B4D7-9638-7F28E4C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kern="100">
                <a:latin typeface="Calibri" panose="020F0502020204030204" pitchFamily="34" charset="0"/>
              </a:rPr>
              <a:t>Creative Writing </a:t>
            </a:r>
            <a:endParaRPr lang="en-LV" sz="2800"/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2D46F-5BE6-E1EC-589D-23A003341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Name Acronym</a:t>
            </a:r>
            <a:endParaRPr lang="en-GB" sz="16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GB" sz="1700" dirty="0"/>
          </a:p>
          <a:p>
            <a:endParaRPr lang="en-LV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8F984-15E5-3092-8E73-A335C0CD6565}"/>
              </a:ext>
            </a:extLst>
          </p:cNvPr>
          <p:cNvSpPr txBox="1"/>
          <p:nvPr/>
        </p:nvSpPr>
        <p:spPr>
          <a:xfrm>
            <a:off x="4752966" y="187452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Distinguished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Aspiring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Venturesome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Interesting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1" i="0" u="none" strike="noStrike" dirty="0">
                <a:effectLst/>
                <a:latin typeface="Arial" panose="020B0604020202020204" pitchFamily="34" charset="0"/>
              </a:rPr>
              <a:t>Debonair</a:t>
            </a:r>
          </a:p>
        </p:txBody>
      </p:sp>
    </p:spTree>
    <p:extLst>
      <p:ext uri="{BB962C8B-B14F-4D97-AF65-F5344CB8AC3E}">
        <p14:creationId xmlns:p14="http://schemas.microsoft.com/office/powerpoint/2010/main" val="1806039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69E23-12CE-F5F2-67AA-E41FF10E4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40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256ECCF-A5CA-F360-5DFA-0D65F076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412489"/>
            <a:ext cx="3427283" cy="436384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35560" lvl="0"/>
            <a:r>
              <a:rPr lang="en-US" sz="2000" dirty="0">
                <a:effectLst/>
              </a:rPr>
              <a:t>371 22300743 </a:t>
            </a:r>
          </a:p>
          <a:p>
            <a:pPr marL="0" marR="35560" lvl="0"/>
            <a:r>
              <a:rPr lang="en-US" sz="2000" dirty="0"/>
              <a:t>Diana </a:t>
            </a:r>
            <a:r>
              <a:rPr lang="en-US" sz="2000" dirty="0" err="1"/>
              <a:t>Bolgare</a:t>
            </a:r>
            <a:endParaRPr lang="en-US" sz="2000" dirty="0"/>
          </a:p>
          <a:p>
            <a:pPr marL="0" marR="35560" lvl="0"/>
            <a:r>
              <a:rPr lang="en-US" sz="2000" dirty="0"/>
              <a:t>Poetry in my Heart project </a:t>
            </a:r>
            <a:r>
              <a:rPr lang="en-US" sz="2000" dirty="0">
                <a:hlinkClick r:id="rId2"/>
              </a:rPr>
              <a:t>https://poetry.dlc.lv/en/</a:t>
            </a:r>
            <a:r>
              <a:rPr lang="en-US" sz="2000" dirty="0"/>
              <a:t> </a:t>
            </a:r>
          </a:p>
          <a:p>
            <a:pPr marL="0" marR="35560" lvl="0"/>
            <a:endParaRPr lang="en-US" sz="2000" dirty="0"/>
          </a:p>
          <a:p>
            <a:pPr marL="0" marR="35560" lvl="0"/>
            <a:r>
              <a:rPr lang="en-US" sz="2000" dirty="0"/>
              <a:t>The video filmed during the LATE conference 24.08.2024 </a:t>
            </a:r>
            <a:r>
              <a:rPr lang="en-US" sz="2000" dirty="0">
                <a:hlinkClick r:id="rId3"/>
              </a:rPr>
              <a:t>https://vimeo.com/1002199994</a:t>
            </a:r>
            <a:endParaRPr lang="en-US" sz="2000" dirty="0"/>
          </a:p>
          <a:p>
            <a:pPr marL="0" marR="35560" lvl="0"/>
            <a:endParaRPr lang="en-US" sz="2000" dirty="0"/>
          </a:p>
          <a:p>
            <a:pPr marL="0" marR="35560" lvl="0"/>
            <a:endParaRPr lang="en-US" sz="2000" dirty="0"/>
          </a:p>
          <a:p>
            <a:pPr marL="0" marR="35560" lvl="0"/>
            <a:endParaRPr lang="en-US" sz="2000" dirty="0"/>
          </a:p>
          <a:p>
            <a:pPr marL="0" marR="35560" lvl="0"/>
            <a:r>
              <a:rPr lang="en-US" sz="2000" dirty="0"/>
              <a:t>To join the Telegram group of teachers-participants </a:t>
            </a:r>
            <a:r>
              <a:rPr lang="en-US" sz="2000" dirty="0">
                <a:hlinkClick r:id="rId4"/>
              </a:rPr>
              <a:t>https://t.me/+mMR8dC-l9zc3NWM0</a:t>
            </a:r>
            <a:endParaRPr lang="en-US" sz="2000" dirty="0"/>
          </a:p>
          <a:p>
            <a:pPr marL="0" marR="35560" lvl="0"/>
            <a:endParaRPr lang="en-US" sz="2000" dirty="0"/>
          </a:p>
          <a:p>
            <a:pPr marL="0" marR="35560" lvl="0"/>
            <a:endParaRPr lang="en-US" sz="2000" dirty="0">
              <a:effectLst/>
            </a:endParaRPr>
          </a:p>
          <a:p>
            <a:pPr marL="0" marR="35560"/>
            <a:endParaRPr lang="en-US" sz="2000" dirty="0">
              <a:effectLst/>
            </a:endParaRPr>
          </a:p>
          <a:p>
            <a:endParaRPr lang="en-US" sz="200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C3467B2-AFC6-763E-93AB-AF2184FC11FE}"/>
              </a:ext>
            </a:extLst>
          </p:cNvPr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Let’s keep in touch!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049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LV" dirty="0"/>
              <a:t>Poetry recitation contest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420165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Poems are short </a:t>
            </a:r>
            <a:endParaRPr lang="en-GB" dirty="0">
              <a:solidFill>
                <a:srgbClr val="04534B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04534B"/>
                </a:solidFill>
                <a:effectLst/>
                <a:latin typeface="Helvetica" pitchFamily="2" charset="0"/>
              </a:rPr>
              <a:t>A dynamic way to introduce students to poetry</a:t>
            </a: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Easy to implement</a:t>
            </a:r>
          </a:p>
          <a:p>
            <a:r>
              <a:rPr lang="en-GB" dirty="0">
                <a:solidFill>
                  <a:srgbClr val="04534B"/>
                </a:solidFill>
                <a:effectLst/>
                <a:latin typeface="Helvetica" pitchFamily="2" charset="0"/>
              </a:rPr>
              <a:t>Inspires learning</a:t>
            </a: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939698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WHEN?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2024/25 School year Online phase until October 30, 2024</a:t>
            </a: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Offline Finals 30 November 2024 Riga, Latvia </a:t>
            </a:r>
          </a:p>
          <a:p>
            <a:pPr marL="0" indent="0">
              <a:buNone/>
            </a:pP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19748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</a:t>
            </a:r>
            <a:b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dirty="0">
                <a:solidFill>
                  <a:srgbClr val="364485"/>
                </a:solidFill>
                <a:effectLst/>
                <a:latin typeface="Helvetica" pitchFamily="2" charset="0"/>
              </a:rPr>
              <a:t>do we bring Poetry in My Heart to students?</a:t>
            </a:r>
            <a:br>
              <a:rPr lang="en-GB" dirty="0">
                <a:solidFill>
                  <a:srgbClr val="364485"/>
                </a:solidFill>
                <a:effectLst/>
                <a:latin typeface="Helvetica" pitchFamily="2" charset="0"/>
              </a:rPr>
            </a:b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A teacher makes Poetry in My Heart optional to all their students to receive extra credit.</a:t>
            </a:r>
          </a:p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A student records a poem and submits the link to the file with their reading to the judges via the Google Form until 30 October </a:t>
            </a:r>
            <a:r>
              <a:rPr lang="en-GB" dirty="0">
                <a:solidFill>
                  <a:srgbClr val="626656"/>
                </a:solidFill>
                <a:effectLst/>
                <a:latin typeface="Helvetica" pitchFamily="2" charset="0"/>
              </a:rPr>
              <a:t>https://</a:t>
            </a:r>
            <a:r>
              <a:rPr lang="en-GB" dirty="0" err="1">
                <a:solidFill>
                  <a:srgbClr val="626656"/>
                </a:solidFill>
                <a:effectLst/>
                <a:latin typeface="Helvetica" pitchFamily="2" charset="0"/>
              </a:rPr>
              <a:t>forms.gle</a:t>
            </a:r>
            <a:r>
              <a:rPr lang="en-GB" dirty="0">
                <a:solidFill>
                  <a:srgbClr val="626656"/>
                </a:solidFill>
                <a:effectLst/>
                <a:latin typeface="Helvetica" pitchFamily="2" charset="0"/>
              </a:rPr>
              <a:t>/Q1rdNqNvB4diHrcz7</a:t>
            </a:r>
            <a:endParaRPr lang="en-GB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The winners of the online phase move on to the next level of the  competition – offline finals.</a:t>
            </a:r>
          </a:p>
          <a:p>
            <a:r>
              <a:rPr lang="en-GB" dirty="0">
                <a:solidFill>
                  <a:srgbClr val="141413"/>
                </a:solidFill>
                <a:latin typeface="Helvetica" pitchFamily="2" charset="0"/>
              </a:rPr>
              <a:t>The winner of the offline finals receives a valuable prize (to be discussed and confirmed).</a:t>
            </a:r>
            <a:endParaRPr lang="en-GB" dirty="0">
              <a:solidFill>
                <a:srgbClr val="141413"/>
              </a:solidFill>
              <a:effectLst/>
              <a:latin typeface="Helvetica" pitchFamily="2" charset="0"/>
            </a:endParaRPr>
          </a:p>
          <a:p>
            <a:endParaRPr lang="en-GB" dirty="0">
              <a:solidFill>
                <a:srgbClr val="04534B"/>
              </a:solidFill>
              <a:effectLst/>
              <a:latin typeface="Helvetica" pitchFamily="2" charset="0"/>
            </a:endParaRP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682357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Let’s start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1. Explore the poems </a:t>
            </a:r>
          </a:p>
          <a:p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r>
              <a:rPr lang="en-GB" dirty="0">
                <a:solidFill>
                  <a:srgbClr val="04534B"/>
                </a:solidFill>
                <a:latin typeface="Helvetica" pitchFamily="2" charset="0"/>
                <a:hlinkClick r:id="rId2"/>
              </a:rPr>
              <a:t>https://www.poetryoutloud.org/search/?type=poem</a:t>
            </a: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endParaRPr lang="en-GB" dirty="0">
              <a:solidFill>
                <a:srgbClr val="04534B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04534B"/>
                </a:solidFill>
                <a:effectLst/>
                <a:latin typeface="Helvetica" pitchFamily="2" charset="0"/>
                <a:hlinkClick r:id="rId3"/>
              </a:rPr>
              <a:t>https://www.poetrybyheart.org.uk/poems</a:t>
            </a:r>
            <a:endParaRPr lang="en-GB" dirty="0">
              <a:solidFill>
                <a:srgbClr val="04534B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GB" dirty="0">
                <a:solidFill>
                  <a:srgbClr val="1F6BC0"/>
                </a:solidFill>
                <a:effectLst/>
                <a:latin typeface="Helvetica Neue" panose="02000503000000020004" pitchFamily="2" charset="0"/>
              </a:rPr>
              <a:t>https://</a:t>
            </a:r>
            <a:r>
              <a:rPr lang="en-GB" dirty="0" err="1">
                <a:solidFill>
                  <a:srgbClr val="1F6BC0"/>
                </a:solidFill>
                <a:effectLst/>
                <a:latin typeface="Helvetica Neue" panose="02000503000000020004" pitchFamily="2" charset="0"/>
              </a:rPr>
              <a:t>poets.org</a:t>
            </a:r>
            <a:r>
              <a:rPr lang="en-GB" dirty="0">
                <a:solidFill>
                  <a:srgbClr val="1F6BC0"/>
                </a:solidFill>
                <a:latin typeface="Helvetica Neue" panose="02000503000000020004" pitchFamily="2" charset="0"/>
              </a:rPr>
              <a:t> </a:t>
            </a:r>
            <a:endParaRPr lang="en-GB" dirty="0">
              <a:solidFill>
                <a:srgbClr val="1F6BC0"/>
              </a:solidFill>
              <a:effectLst/>
              <a:latin typeface="Helvetica Neue" panose="02000503000000020004" pitchFamily="2" charset="0"/>
            </a:endParaRPr>
          </a:p>
          <a:p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36447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Let’s start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2. Discuss the chosen poem.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3. Help students memorize the poem. 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4. Record the poem. 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5. Send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the link via Google Form </a:t>
            </a:r>
            <a:r>
              <a:rPr lang="en-GB" dirty="0">
                <a:solidFill>
                  <a:srgbClr val="626656"/>
                </a:solidFill>
                <a:effectLst/>
                <a:latin typeface="Helvetica" pitchFamily="2" charset="0"/>
              </a:rPr>
              <a:t>https://</a:t>
            </a:r>
            <a:r>
              <a:rPr lang="en-GB" dirty="0" err="1">
                <a:solidFill>
                  <a:srgbClr val="626656"/>
                </a:solidFill>
                <a:effectLst/>
                <a:latin typeface="Helvetica" pitchFamily="2" charset="0"/>
              </a:rPr>
              <a:t>forms.gle</a:t>
            </a:r>
            <a:r>
              <a:rPr lang="en-GB" dirty="0">
                <a:solidFill>
                  <a:srgbClr val="626656"/>
                </a:solidFill>
                <a:effectLst/>
                <a:latin typeface="Helvetica" pitchFamily="2" charset="0"/>
              </a:rPr>
              <a:t>/Q1rdNqNvB4diHrcz7</a:t>
            </a:r>
          </a:p>
          <a:p>
            <a:pPr marL="0" indent="0">
              <a:buNone/>
            </a:pPr>
            <a:endParaRPr lang="en-GB" dirty="0">
              <a:solidFill>
                <a:srgbClr val="04534B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2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34F2B-A6A9-FE66-B9B8-22C441519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635"/>
            <a:ext cx="10515600" cy="1325563"/>
          </a:xfrm>
        </p:spPr>
        <p:txBody>
          <a:bodyPr/>
          <a:lstStyle/>
          <a:p>
            <a:r>
              <a:rPr lang="en-LV" sz="44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Let’s continue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0C6DC-975A-C902-2640-49666E37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3556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LV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6. Offline Finals (30.11.2024 – a 1hour day-time event )</a:t>
            </a: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7. Reciting a new poem</a:t>
            </a: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8. Creative writing</a:t>
            </a: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9. Presenting creative writing </a:t>
            </a:r>
          </a:p>
          <a:p>
            <a:pPr marL="0" indent="0">
              <a:buNone/>
            </a:pPr>
            <a:r>
              <a:rPr lang="en-GB" dirty="0">
                <a:solidFill>
                  <a:srgbClr val="04534B"/>
                </a:solidFill>
                <a:latin typeface="Helvetica" pitchFamily="2" charset="0"/>
              </a:rPr>
              <a:t>10. Choosing the winner</a:t>
            </a:r>
          </a:p>
        </p:txBody>
      </p:sp>
    </p:spTree>
    <p:extLst>
      <p:ext uri="{BB962C8B-B14F-4D97-AF65-F5344CB8AC3E}">
        <p14:creationId xmlns:p14="http://schemas.microsoft.com/office/powerpoint/2010/main" val="209497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0DD56-A7D8-08FF-15F8-2EBFDBB5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LV" sz="2800"/>
              <a:t>Judging and scoring</a:t>
            </a:r>
          </a:p>
        </p:txBody>
      </p:sp>
      <p:sp>
        <p:nvSpPr>
          <p:cNvPr id="19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09D8-906A-09E8-FE32-07051E0A8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>
            <a:normAutofit/>
          </a:bodyPr>
          <a:lstStyle/>
          <a:p>
            <a:r>
              <a:rPr lang="en-LV" sz="1700" dirty="0"/>
              <a:t>Poetry Out Loud evaluation sheet</a:t>
            </a:r>
          </a:p>
          <a:p>
            <a:r>
              <a:rPr lang="en-LV" sz="1700" dirty="0"/>
              <a:t>2 judges (1 English world, 1 Theatre world) </a:t>
            </a:r>
          </a:p>
          <a:p>
            <a:endParaRPr lang="en-LV" sz="1700" dirty="0"/>
          </a:p>
        </p:txBody>
      </p:sp>
      <p:pic>
        <p:nvPicPr>
          <p:cNvPr id="10" name="Picture 9" descr="A white sheet of paper with text&#10;&#10;Description automatically generated">
            <a:extLst>
              <a:ext uri="{FF2B5EF4-FFF2-40B4-BE49-F238E27FC236}">
                <a16:creationId xmlns:a16="http://schemas.microsoft.com/office/drawing/2014/main" id="{5795D2D7-AC1C-F658-187A-EDC3787D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370" b="32119"/>
          <a:stretch/>
        </p:blipFill>
        <p:spPr>
          <a:xfrm>
            <a:off x="5124450" y="634382"/>
            <a:ext cx="6657213" cy="54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3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6844</TotalTime>
  <Words>497</Words>
  <Application>Microsoft Macintosh PowerPoint</Application>
  <PresentationFormat>Widescreen</PresentationFormat>
  <Paragraphs>115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Helvetica</vt:lpstr>
      <vt:lpstr>Helvetica Neue</vt:lpstr>
      <vt:lpstr>Office Theme</vt:lpstr>
      <vt:lpstr>By Diana Bolgare Freelance Riga, Latvia  2024</vt:lpstr>
      <vt:lpstr>WHAT?</vt:lpstr>
      <vt:lpstr>WHY?</vt:lpstr>
      <vt:lpstr>WHEN?</vt:lpstr>
      <vt:lpstr> HOW  do we bring Poetry in My Heart to students? </vt:lpstr>
      <vt:lpstr>Let’s start</vt:lpstr>
      <vt:lpstr>Let’s start</vt:lpstr>
      <vt:lpstr>Let’s continue</vt:lpstr>
      <vt:lpstr>Judging and scoring</vt:lpstr>
      <vt:lpstr>Rules:</vt:lpstr>
      <vt:lpstr>Rules for recording a poem</vt:lpstr>
      <vt:lpstr>Creative Writing </vt:lpstr>
      <vt:lpstr>Creative Writing </vt:lpstr>
      <vt:lpstr>Creative Writing </vt:lpstr>
      <vt:lpstr>Creative Writing </vt:lpstr>
      <vt:lpstr>Creative Writing </vt:lpstr>
      <vt:lpstr>Creative Writing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IN MY HEART </dc:title>
  <dc:creator>Diana Bolgare</dc:creator>
  <cp:lastModifiedBy>Diana Bolgare</cp:lastModifiedBy>
  <cp:revision>15</cp:revision>
  <dcterms:created xsi:type="dcterms:W3CDTF">2024-02-29T18:12:39Z</dcterms:created>
  <dcterms:modified xsi:type="dcterms:W3CDTF">2024-10-16T06:20:35Z</dcterms:modified>
</cp:coreProperties>
</file>